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omments/comment1.xml" ContentType="application/vnd.openxmlformats-officedocument.presentationml.comments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omments/comment2.xml" ContentType="application/vnd.openxmlformats-officedocument.presentationml.comments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316" r:id="rId2"/>
    <p:sldId id="315" r:id="rId3"/>
    <p:sldId id="314" r:id="rId4"/>
    <p:sldId id="313" r:id="rId5"/>
    <p:sldId id="312" r:id="rId6"/>
    <p:sldId id="311" r:id="rId7"/>
    <p:sldId id="350" r:id="rId8"/>
    <p:sldId id="310" r:id="rId9"/>
    <p:sldId id="309" r:id="rId10"/>
    <p:sldId id="318" r:id="rId11"/>
    <p:sldId id="351" r:id="rId12"/>
    <p:sldId id="256" r:id="rId13"/>
    <p:sldId id="257" r:id="rId14"/>
    <p:sldId id="300" r:id="rId15"/>
    <p:sldId id="259" r:id="rId16"/>
    <p:sldId id="301" r:id="rId17"/>
    <p:sldId id="302" r:id="rId18"/>
    <p:sldId id="303" r:id="rId19"/>
    <p:sldId id="263" r:id="rId20"/>
    <p:sldId id="352" r:id="rId21"/>
    <p:sldId id="267" r:id="rId22"/>
    <p:sldId id="304" r:id="rId23"/>
    <p:sldId id="353" r:id="rId24"/>
    <p:sldId id="305" r:id="rId25"/>
    <p:sldId id="354" r:id="rId26"/>
    <p:sldId id="306" r:id="rId27"/>
    <p:sldId id="271" r:id="rId28"/>
    <p:sldId id="272" r:id="rId29"/>
    <p:sldId id="349" r:id="rId30"/>
    <p:sldId id="355" r:id="rId31"/>
    <p:sldId id="356" r:id="rId32"/>
    <p:sldId id="270" r:id="rId33"/>
    <p:sldId id="274" r:id="rId34"/>
    <p:sldId id="275" r:id="rId35"/>
    <p:sldId id="279" r:id="rId36"/>
    <p:sldId id="281" r:id="rId37"/>
    <p:sldId id="284" r:id="rId38"/>
    <p:sldId id="285" r:id="rId39"/>
    <p:sldId id="291" r:id="rId40"/>
    <p:sldId id="289" r:id="rId41"/>
    <p:sldId id="308" r:id="rId42"/>
    <p:sldId id="297" r:id="rId43"/>
    <p:sldId id="324" r:id="rId44"/>
    <p:sldId id="377" r:id="rId45"/>
    <p:sldId id="376" r:id="rId46"/>
    <p:sldId id="298" r:id="rId47"/>
    <p:sldId id="294" r:id="rId48"/>
    <p:sldId id="295" r:id="rId49"/>
    <p:sldId id="320" r:id="rId50"/>
    <p:sldId id="322" r:id="rId51"/>
    <p:sldId id="328" r:id="rId52"/>
    <p:sldId id="326" r:id="rId53"/>
    <p:sldId id="323" r:id="rId54"/>
    <p:sldId id="327" r:id="rId55"/>
    <p:sldId id="329" r:id="rId56"/>
    <p:sldId id="330" r:id="rId57"/>
    <p:sldId id="362" r:id="rId58"/>
    <p:sldId id="373" r:id="rId59"/>
    <p:sldId id="338" r:id="rId60"/>
    <p:sldId id="339" r:id="rId61"/>
    <p:sldId id="340" r:id="rId62"/>
    <p:sldId id="344" r:id="rId63"/>
    <p:sldId id="357" r:id="rId64"/>
    <p:sldId id="358" r:id="rId65"/>
    <p:sldId id="345" r:id="rId66"/>
    <p:sldId id="346" r:id="rId67"/>
    <p:sldId id="336" r:id="rId68"/>
    <p:sldId id="359" r:id="rId69"/>
    <p:sldId id="321" r:id="rId70"/>
    <p:sldId id="385" r:id="rId71"/>
    <p:sldId id="365" r:id="rId72"/>
    <p:sldId id="366" r:id="rId73"/>
    <p:sldId id="367" r:id="rId74"/>
    <p:sldId id="363" r:id="rId75"/>
    <p:sldId id="364" r:id="rId76"/>
    <p:sldId id="368" r:id="rId77"/>
    <p:sldId id="369" r:id="rId78"/>
    <p:sldId id="371" r:id="rId79"/>
    <p:sldId id="370" r:id="rId80"/>
    <p:sldId id="335" r:id="rId81"/>
    <p:sldId id="332" r:id="rId82"/>
    <p:sldId id="360" r:id="rId83"/>
    <p:sldId id="372" r:id="rId84"/>
    <p:sldId id="386" r:id="rId85"/>
    <p:sldId id="337" r:id="rId86"/>
    <p:sldId id="374" r:id="rId87"/>
    <p:sldId id="375" r:id="rId88"/>
    <p:sldId id="261" r:id="rId89"/>
    <p:sldId id="258" r:id="rId90"/>
    <p:sldId id="348" r:id="rId91"/>
    <p:sldId id="378" r:id="rId92"/>
    <p:sldId id="379" r:id="rId93"/>
    <p:sldId id="380" r:id="rId94"/>
    <p:sldId id="381" r:id="rId95"/>
    <p:sldId id="382" r:id="rId96"/>
    <p:sldId id="383" r:id="rId97"/>
    <p:sldId id="361" r:id="rId98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l rosner" initials="tr" lastIdx="8" clrIdx="0">
    <p:extLst>
      <p:ext uri="{19B8F6BF-5375-455C-9EA6-DF929625EA0E}">
        <p15:presenceInfo xmlns:p15="http://schemas.microsoft.com/office/powerpoint/2012/main" userId="ff2c3313edfe92c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512B90-C2E5-401E-8D3C-155CA558C3AD}" v="2" dt="2019-07-28T06:09:24.7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commentAuthors" Target="commentAuthors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2T05:45:03.014" idx="1">
    <p:pos x="524" y="1148"/>
    <p:text>Also, note that some of the technologies out there only make you think they understand the meaning of a text. An approach based on keywords or statistics or even pure machine learning may be using a matching or frequency technique for clues as to what a text is “about.” These methods are limited because they are not looking at the real underlying meaning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06T23:32:16.107" idx="2">
    <p:pos x="2972" y="2915"/>
    <p:text>https://medium.com/dair-ai/deep-learning-for-nlp-an-overview-of-recent-trends-d0d8f40a776d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22T00:09:00.571" idx="6">
    <p:pos x="524" y="1148"/>
    <p:text>עמ' 58​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09T23:51:00.358" idx="5">
    <p:pos x="524" y="2259"/>
    <p:text>https://towardsdatascience.com/machine-learning-word-embedding-sentiment-classification-using-keras-b83c28087456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09T23:51:00.358" idx="5">
    <p:pos x="524" y="2259"/>
    <p:text>https://towardsdatascience.com/machine-learning-word-embedding-sentiment-classification-using-keras-b83c28087456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24T00:21:47.264" idx="7">
    <p:pos x="5440" y="1148"/>
    <p:text>https://medium.com/mlreview/understanding-lstm-and-its-diagrams-37e2f46f1714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24T04:15:11.696" idx="8">
    <p:pos x="841" y="227"/>
    <p:text>Multilayer perceptrons usually refer to fully connected networks, that is, each neuron in one layer is connected to all neurons in the next layer​
</p:text>
    <p:extLst>
      <p:ext uri="{C676402C-5697-4E1C-873F-D02D1690AC5C}">
        <p15:threadingInfo xmlns:p15="http://schemas.microsoft.com/office/powerpoint/2012/main" timeZoneBias="420"/>
      </p:ext>
    </p:extLst>
  </p:cm>
</p:cmLst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2.png"/><Relationship Id="rId7" Type="http://schemas.openxmlformats.org/officeDocument/2006/relationships/image" Target="../media/image5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3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Relationship Id="rId14" Type="http://schemas.openxmlformats.org/officeDocument/2006/relationships/image" Target="../media/image41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4" Type="http://schemas.openxmlformats.org/officeDocument/2006/relationships/image" Target="../media/image45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8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2.png"/><Relationship Id="rId7" Type="http://schemas.openxmlformats.org/officeDocument/2006/relationships/image" Target="../media/image5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3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Relationship Id="rId14" Type="http://schemas.openxmlformats.org/officeDocument/2006/relationships/image" Target="../media/image41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4" Type="http://schemas.openxmlformats.org/officeDocument/2006/relationships/image" Target="../media/image45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8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696D41-761C-49A9-9862-4261F71E01C0}" type="doc">
      <dgm:prSet loTypeId="urn:microsoft.com/office/officeart/2005/8/layout/matrix3" loCatId="matrix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00EBFF2-533C-40E0-BE38-47312BFD6847}">
      <dgm:prSet/>
      <dgm:spPr/>
      <dgm:t>
        <a:bodyPr/>
        <a:lstStyle/>
        <a:p>
          <a:r>
            <a:rPr lang="he-IL"/>
            <a:t>NLP, תחום במדעי המחשב, בלשנות ומדעי הנתונים העוסק בתקשורת בין מחשבים לאנשים ע"י שפה</a:t>
          </a:r>
          <a:endParaRPr lang="en-US"/>
        </a:p>
      </dgm:t>
    </dgm:pt>
    <dgm:pt modelId="{77BFC04C-701C-400D-B186-D3FAB22AFED8}" type="parTrans" cxnId="{7A6842A0-48AA-4542-A39B-5DBD675D093C}">
      <dgm:prSet/>
      <dgm:spPr/>
      <dgm:t>
        <a:bodyPr/>
        <a:lstStyle/>
        <a:p>
          <a:endParaRPr lang="en-US"/>
        </a:p>
      </dgm:t>
    </dgm:pt>
    <dgm:pt modelId="{D7F1F344-BFC6-4BB7-BC81-23622C478B49}" type="sibTrans" cxnId="{7A6842A0-48AA-4542-A39B-5DBD675D093C}">
      <dgm:prSet/>
      <dgm:spPr/>
      <dgm:t>
        <a:bodyPr/>
        <a:lstStyle/>
        <a:p>
          <a:endParaRPr lang="en-US"/>
        </a:p>
      </dgm:t>
    </dgm:pt>
    <dgm:pt modelId="{CB6BE22C-DE3E-4A1B-B7CB-DFD73975B4BA}">
      <dgm:prSet/>
      <dgm:spPr/>
      <dgm:t>
        <a:bodyPr/>
        <a:lstStyle/>
        <a:p>
          <a:r>
            <a:rPr lang="he-IL"/>
            <a:t>מטרת התחום היא לאפשר למחשב להבין וליצור שפה </a:t>
          </a:r>
          <a:endParaRPr lang="en-US"/>
        </a:p>
      </dgm:t>
    </dgm:pt>
    <dgm:pt modelId="{0DFB79D2-79A8-4679-B05C-30E0521E5864}" type="parTrans" cxnId="{13FCE550-9AE3-4C68-A4A6-2F630D8CCF91}">
      <dgm:prSet/>
      <dgm:spPr/>
      <dgm:t>
        <a:bodyPr/>
        <a:lstStyle/>
        <a:p>
          <a:endParaRPr lang="en-US"/>
        </a:p>
      </dgm:t>
    </dgm:pt>
    <dgm:pt modelId="{F494FB38-8328-47A2-8439-63E4CEFA947E}" type="sibTrans" cxnId="{13FCE550-9AE3-4C68-A4A6-2F630D8CCF91}">
      <dgm:prSet/>
      <dgm:spPr/>
      <dgm:t>
        <a:bodyPr/>
        <a:lstStyle/>
        <a:p>
          <a:endParaRPr lang="en-US"/>
        </a:p>
      </dgm:t>
    </dgm:pt>
    <dgm:pt modelId="{EAA7B8F6-B85B-4B08-AB84-463201955EDB}">
      <dgm:prSet/>
      <dgm:spPr/>
      <dgm:t>
        <a:bodyPr/>
        <a:lstStyle/>
        <a:p>
          <a:r>
            <a:rPr lang="he-IL"/>
            <a:t>אפליקציות: סירי / אלקסה / גוגל , תרגום וסינון טקסטים</a:t>
          </a:r>
          <a:endParaRPr lang="en-US"/>
        </a:p>
      </dgm:t>
    </dgm:pt>
    <dgm:pt modelId="{051DBACE-D76B-485C-A8C3-CED0F69938EB}" type="parTrans" cxnId="{67B0FF82-7915-4F3F-9FD9-F8C368913A3E}">
      <dgm:prSet/>
      <dgm:spPr/>
      <dgm:t>
        <a:bodyPr/>
        <a:lstStyle/>
        <a:p>
          <a:endParaRPr lang="en-US"/>
        </a:p>
      </dgm:t>
    </dgm:pt>
    <dgm:pt modelId="{EDCAA617-34B3-496A-8549-13517F4B51A7}" type="sibTrans" cxnId="{67B0FF82-7915-4F3F-9FD9-F8C368913A3E}">
      <dgm:prSet/>
      <dgm:spPr/>
      <dgm:t>
        <a:bodyPr/>
        <a:lstStyle/>
        <a:p>
          <a:endParaRPr lang="en-US"/>
        </a:p>
      </dgm:t>
    </dgm:pt>
    <dgm:pt modelId="{48CF3B9A-EE33-4A19-AF0A-492E6FEDB661}">
      <dgm:prSet/>
      <dgm:spPr/>
      <dgm:t>
        <a:bodyPr/>
        <a:lstStyle/>
        <a:p>
          <a:r>
            <a:rPr lang="he-IL"/>
            <a:t>NLP התפתח משמעותית כתוצאה מההתקדמות של מדעי הנתונים ובמיוחד כתוצאה מהתפתחות ה-Deep Learning </a:t>
          </a:r>
          <a:endParaRPr lang="en-US"/>
        </a:p>
      </dgm:t>
    </dgm:pt>
    <dgm:pt modelId="{C049A214-D59C-4148-B8CB-A571C3236E3E}" type="parTrans" cxnId="{7C0FC423-EBCC-450D-8E5A-EA8269A518C6}">
      <dgm:prSet/>
      <dgm:spPr/>
      <dgm:t>
        <a:bodyPr/>
        <a:lstStyle/>
        <a:p>
          <a:endParaRPr lang="en-US"/>
        </a:p>
      </dgm:t>
    </dgm:pt>
    <dgm:pt modelId="{BF7CCA86-F0D2-4170-9AB5-4532AE0B0A73}" type="sibTrans" cxnId="{7C0FC423-EBCC-450D-8E5A-EA8269A518C6}">
      <dgm:prSet/>
      <dgm:spPr/>
      <dgm:t>
        <a:bodyPr/>
        <a:lstStyle/>
        <a:p>
          <a:endParaRPr lang="en-US"/>
        </a:p>
      </dgm:t>
    </dgm:pt>
    <dgm:pt modelId="{EC075F09-9AC5-4D48-9488-155B74413B2F}" type="pres">
      <dgm:prSet presAssocID="{CB696D41-761C-49A9-9862-4261F71E01C0}" presName="matrix" presStyleCnt="0">
        <dgm:presLayoutVars>
          <dgm:chMax val="1"/>
          <dgm:dir/>
          <dgm:resizeHandles val="exact"/>
        </dgm:presLayoutVars>
      </dgm:prSet>
      <dgm:spPr/>
    </dgm:pt>
    <dgm:pt modelId="{6D7A1EC6-6005-4A0E-9151-671EA7883BF1}" type="pres">
      <dgm:prSet presAssocID="{CB696D41-761C-49A9-9862-4261F71E01C0}" presName="diamond" presStyleLbl="bgShp" presStyleIdx="0" presStyleCnt="1"/>
      <dgm:spPr/>
    </dgm:pt>
    <dgm:pt modelId="{72F3E97D-09F3-4B37-94F0-FF8CF074AAAD}" type="pres">
      <dgm:prSet presAssocID="{CB696D41-761C-49A9-9862-4261F71E01C0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A0A9762-B153-4FFA-A22D-D1A11C2278A2}" type="pres">
      <dgm:prSet presAssocID="{CB696D41-761C-49A9-9862-4261F71E01C0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593CE17-5E4A-4BF5-B452-0CC975FDD586}" type="pres">
      <dgm:prSet presAssocID="{CB696D41-761C-49A9-9862-4261F71E01C0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791005C-AAB4-4847-A08D-0E0BA7C6B6BB}" type="pres">
      <dgm:prSet presAssocID="{CB696D41-761C-49A9-9862-4261F71E01C0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C0F0018-E93B-4E47-9DDF-6DCDF1F9881A}" type="presOf" srcId="{48CF3B9A-EE33-4A19-AF0A-492E6FEDB661}" destId="{0791005C-AAB4-4847-A08D-0E0BA7C6B6BB}" srcOrd="0" destOrd="0" presId="urn:microsoft.com/office/officeart/2005/8/layout/matrix3"/>
    <dgm:cxn modelId="{7C0FC423-EBCC-450D-8E5A-EA8269A518C6}" srcId="{CB696D41-761C-49A9-9862-4261F71E01C0}" destId="{48CF3B9A-EE33-4A19-AF0A-492E6FEDB661}" srcOrd="3" destOrd="0" parTransId="{C049A214-D59C-4148-B8CB-A571C3236E3E}" sibTransId="{BF7CCA86-F0D2-4170-9AB5-4532AE0B0A73}"/>
    <dgm:cxn modelId="{E4C77449-DB58-42A6-8450-C83AF54E82A0}" type="presOf" srcId="{CB696D41-761C-49A9-9862-4261F71E01C0}" destId="{EC075F09-9AC5-4D48-9488-155B74413B2F}" srcOrd="0" destOrd="0" presId="urn:microsoft.com/office/officeart/2005/8/layout/matrix3"/>
    <dgm:cxn modelId="{13FCE550-9AE3-4C68-A4A6-2F630D8CCF91}" srcId="{CB696D41-761C-49A9-9862-4261F71E01C0}" destId="{CB6BE22C-DE3E-4A1B-B7CB-DFD73975B4BA}" srcOrd="1" destOrd="0" parTransId="{0DFB79D2-79A8-4679-B05C-30E0521E5864}" sibTransId="{F494FB38-8328-47A2-8439-63E4CEFA947E}"/>
    <dgm:cxn modelId="{19793455-EE6C-4D78-BCF3-E776922ABA31}" type="presOf" srcId="{EAA7B8F6-B85B-4B08-AB84-463201955EDB}" destId="{1593CE17-5E4A-4BF5-B452-0CC975FDD586}" srcOrd="0" destOrd="0" presId="urn:microsoft.com/office/officeart/2005/8/layout/matrix3"/>
    <dgm:cxn modelId="{67B0FF82-7915-4F3F-9FD9-F8C368913A3E}" srcId="{CB696D41-761C-49A9-9862-4261F71E01C0}" destId="{EAA7B8F6-B85B-4B08-AB84-463201955EDB}" srcOrd="2" destOrd="0" parTransId="{051DBACE-D76B-485C-A8C3-CED0F69938EB}" sibTransId="{EDCAA617-34B3-496A-8549-13517F4B51A7}"/>
    <dgm:cxn modelId="{7A6842A0-48AA-4542-A39B-5DBD675D093C}" srcId="{CB696D41-761C-49A9-9862-4261F71E01C0}" destId="{100EBFF2-533C-40E0-BE38-47312BFD6847}" srcOrd="0" destOrd="0" parTransId="{77BFC04C-701C-400D-B186-D3FAB22AFED8}" sibTransId="{D7F1F344-BFC6-4BB7-BC81-23622C478B49}"/>
    <dgm:cxn modelId="{2E963DB3-EB22-45FC-841F-FD5518FB416D}" type="presOf" srcId="{100EBFF2-533C-40E0-BE38-47312BFD6847}" destId="{72F3E97D-09F3-4B37-94F0-FF8CF074AAAD}" srcOrd="0" destOrd="0" presId="urn:microsoft.com/office/officeart/2005/8/layout/matrix3"/>
    <dgm:cxn modelId="{37EE31D2-B9A5-4132-8660-A0F71EEE3EC5}" type="presOf" srcId="{CB6BE22C-DE3E-4A1B-B7CB-DFD73975B4BA}" destId="{BA0A9762-B153-4FFA-A22D-D1A11C2278A2}" srcOrd="0" destOrd="0" presId="urn:microsoft.com/office/officeart/2005/8/layout/matrix3"/>
    <dgm:cxn modelId="{2F06033C-CC1D-4B34-BD98-C1F9723BC7CD}" type="presParOf" srcId="{EC075F09-9AC5-4D48-9488-155B74413B2F}" destId="{6D7A1EC6-6005-4A0E-9151-671EA7883BF1}" srcOrd="0" destOrd="0" presId="urn:microsoft.com/office/officeart/2005/8/layout/matrix3"/>
    <dgm:cxn modelId="{F0B5DC00-526E-4DD2-A31B-2A2565F129BA}" type="presParOf" srcId="{EC075F09-9AC5-4D48-9488-155B74413B2F}" destId="{72F3E97D-09F3-4B37-94F0-FF8CF074AAAD}" srcOrd="1" destOrd="0" presId="urn:microsoft.com/office/officeart/2005/8/layout/matrix3"/>
    <dgm:cxn modelId="{143C742D-DE48-4822-806C-5A53E2B5A656}" type="presParOf" srcId="{EC075F09-9AC5-4D48-9488-155B74413B2F}" destId="{BA0A9762-B153-4FFA-A22D-D1A11C2278A2}" srcOrd="2" destOrd="0" presId="urn:microsoft.com/office/officeart/2005/8/layout/matrix3"/>
    <dgm:cxn modelId="{0F2B305B-270E-4EB7-8D03-6461E1E24585}" type="presParOf" srcId="{EC075F09-9AC5-4D48-9488-155B74413B2F}" destId="{1593CE17-5E4A-4BF5-B452-0CC975FDD586}" srcOrd="3" destOrd="0" presId="urn:microsoft.com/office/officeart/2005/8/layout/matrix3"/>
    <dgm:cxn modelId="{99B9E402-1DC6-492E-9FB0-51496165DC73}" type="presParOf" srcId="{EC075F09-9AC5-4D48-9488-155B74413B2F}" destId="{0791005C-AAB4-4847-A08D-0E0BA7C6B6BB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BFB821-EE35-486C-9674-727711F3F68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6386657-6D85-42D7-B743-38F1AA6D0B19}">
      <dgm:prSet/>
      <dgm:spPr/>
      <dgm:t>
        <a:bodyPr/>
        <a:lstStyle/>
        <a:p>
          <a:r>
            <a:rPr lang="he-IL"/>
            <a:t>הבנה של שפה טבעית נחשבת למשימה קשה בגלל המורכבות של שפה</a:t>
          </a:r>
          <a:endParaRPr lang="en-US"/>
        </a:p>
      </dgm:t>
    </dgm:pt>
    <dgm:pt modelId="{DAFCB68C-9E80-406D-8212-0A5DA02A0451}" type="parTrans" cxnId="{554E33A3-FFF8-4CCC-A50A-4BC1A7FB0802}">
      <dgm:prSet/>
      <dgm:spPr/>
      <dgm:t>
        <a:bodyPr/>
        <a:lstStyle/>
        <a:p>
          <a:endParaRPr lang="en-US"/>
        </a:p>
      </dgm:t>
    </dgm:pt>
    <dgm:pt modelId="{290EBF4A-07CC-4345-8789-4BD8074292EF}" type="sibTrans" cxnId="{554E33A3-FFF8-4CCC-A50A-4BC1A7FB0802}">
      <dgm:prSet/>
      <dgm:spPr/>
      <dgm:t>
        <a:bodyPr/>
        <a:lstStyle/>
        <a:p>
          <a:endParaRPr lang="en-US"/>
        </a:p>
      </dgm:t>
    </dgm:pt>
    <dgm:pt modelId="{8761D3E2-E9EE-453A-8229-E3106C32347F}">
      <dgm:prSet/>
      <dgm:spPr/>
      <dgm:t>
        <a:bodyPr/>
        <a:lstStyle/>
        <a:p>
          <a:r>
            <a:rPr lang="he-IL"/>
            <a:t>שפה היא בעלת מאפיינים בדידים, סימבוליים ומורכבת מאיתותים קטגוריאלים. כלומר ניתן לייצג משמעות ע"י שימוש במספר רב של דרכים (דיבור מחווה סימנים וכ'ו)</a:t>
          </a:r>
          <a:endParaRPr lang="en-US"/>
        </a:p>
      </dgm:t>
    </dgm:pt>
    <dgm:pt modelId="{27114493-AB6B-428F-BB3C-DA569ACDB3B5}" type="parTrans" cxnId="{6BB9C921-DC3A-4169-9F0B-C75A06555299}">
      <dgm:prSet/>
      <dgm:spPr/>
      <dgm:t>
        <a:bodyPr/>
        <a:lstStyle/>
        <a:p>
          <a:endParaRPr lang="en-US"/>
        </a:p>
      </dgm:t>
    </dgm:pt>
    <dgm:pt modelId="{6F601FBC-C7A2-4522-A4DF-57FC7DCCD153}" type="sibTrans" cxnId="{6BB9C921-DC3A-4169-9F0B-C75A06555299}">
      <dgm:prSet/>
      <dgm:spPr/>
      <dgm:t>
        <a:bodyPr/>
        <a:lstStyle/>
        <a:p>
          <a:endParaRPr lang="en-US"/>
        </a:p>
      </dgm:t>
    </dgm:pt>
    <dgm:pt modelId="{B3FA81BA-06A0-42E6-B064-D108F377CA1E}">
      <dgm:prSet/>
      <dgm:spPr/>
      <dgm:t>
        <a:bodyPr/>
        <a:lstStyle/>
        <a:p>
          <a:r>
            <a:rPr lang="he-IL"/>
            <a:t>לדוג' ישנם מספר רב של דרכים לסדר מילים במשפט</a:t>
          </a:r>
          <a:endParaRPr lang="en-US"/>
        </a:p>
      </dgm:t>
    </dgm:pt>
    <dgm:pt modelId="{2B232F71-4DAD-4446-8BF8-ACC7072C63C8}" type="parTrans" cxnId="{6BB516D9-7260-4562-B6BB-AE3F4677459C}">
      <dgm:prSet/>
      <dgm:spPr/>
      <dgm:t>
        <a:bodyPr/>
        <a:lstStyle/>
        <a:p>
          <a:endParaRPr lang="en-US"/>
        </a:p>
      </dgm:t>
    </dgm:pt>
    <dgm:pt modelId="{7D7DD6F7-CA3D-42E3-83BC-3D2DE9F04B6A}" type="sibTrans" cxnId="{6BB516D9-7260-4562-B6BB-AE3F4677459C}">
      <dgm:prSet/>
      <dgm:spPr/>
      <dgm:t>
        <a:bodyPr/>
        <a:lstStyle/>
        <a:p>
          <a:endParaRPr lang="en-US"/>
        </a:p>
      </dgm:t>
    </dgm:pt>
    <dgm:pt modelId="{3AAE3EFE-0360-4E90-A4BF-AAB1DBEE4A67}">
      <dgm:prSet/>
      <dgm:spPr/>
      <dgm:t>
        <a:bodyPr/>
        <a:lstStyle/>
        <a:p>
          <a:r>
            <a:rPr lang="he-IL"/>
            <a:t>למילה יכולה להיות מספר משמעויות ובנוסף דרושה הבנה של ההקשר בה היא נאמרה בכדי לפרש משפט</a:t>
          </a:r>
          <a:endParaRPr lang="en-US"/>
        </a:p>
      </dgm:t>
    </dgm:pt>
    <dgm:pt modelId="{386135A1-0452-4CB6-8414-DA567B515F7D}" type="parTrans" cxnId="{F02A8AAD-9FE3-4AE8-9ED4-DB6EA8567788}">
      <dgm:prSet/>
      <dgm:spPr/>
      <dgm:t>
        <a:bodyPr/>
        <a:lstStyle/>
        <a:p>
          <a:endParaRPr lang="en-US"/>
        </a:p>
      </dgm:t>
    </dgm:pt>
    <dgm:pt modelId="{D3B6A767-EBC8-489D-8BF0-2FC8878FA697}" type="sibTrans" cxnId="{F02A8AAD-9FE3-4AE8-9ED4-DB6EA8567788}">
      <dgm:prSet/>
      <dgm:spPr/>
      <dgm:t>
        <a:bodyPr/>
        <a:lstStyle/>
        <a:p>
          <a:endParaRPr lang="en-US"/>
        </a:p>
      </dgm:t>
    </dgm:pt>
    <dgm:pt modelId="{C6EE0C83-C321-4A7E-AD0F-2EB3A67EE8A1}">
      <dgm:prSet/>
      <dgm:spPr/>
      <dgm:t>
        <a:bodyPr/>
        <a:lstStyle/>
        <a:p>
          <a:r>
            <a:rPr lang="he-IL"/>
            <a:t>כל שפה היא ייחודית</a:t>
          </a:r>
          <a:endParaRPr lang="en-US"/>
        </a:p>
      </dgm:t>
    </dgm:pt>
    <dgm:pt modelId="{6B05ADDF-15C4-4786-B03D-574885AE7CE3}" type="parTrans" cxnId="{EFABF327-FB53-4CF2-955F-D9EA4CB0901C}">
      <dgm:prSet/>
      <dgm:spPr/>
      <dgm:t>
        <a:bodyPr/>
        <a:lstStyle/>
        <a:p>
          <a:endParaRPr lang="en-US"/>
        </a:p>
      </dgm:t>
    </dgm:pt>
    <dgm:pt modelId="{A6912DEA-2803-41C4-B549-0A9937717641}" type="sibTrans" cxnId="{EFABF327-FB53-4CF2-955F-D9EA4CB0901C}">
      <dgm:prSet/>
      <dgm:spPr/>
      <dgm:t>
        <a:bodyPr/>
        <a:lstStyle/>
        <a:p>
          <a:endParaRPr lang="en-US"/>
        </a:p>
      </dgm:t>
    </dgm:pt>
    <dgm:pt modelId="{D93442FA-ACC4-4946-AA12-27A6530D5A2D}" type="pres">
      <dgm:prSet presAssocID="{E7BFB821-EE35-486C-9674-727711F3F687}" presName="root" presStyleCnt="0">
        <dgm:presLayoutVars>
          <dgm:dir/>
          <dgm:resizeHandles val="exact"/>
        </dgm:presLayoutVars>
      </dgm:prSet>
      <dgm:spPr/>
    </dgm:pt>
    <dgm:pt modelId="{E9B262E3-2698-429C-B218-C36816F599F0}" type="pres">
      <dgm:prSet presAssocID="{66386657-6D85-42D7-B743-38F1AA6D0B19}" presName="compNode" presStyleCnt="0"/>
      <dgm:spPr/>
    </dgm:pt>
    <dgm:pt modelId="{4C4BE6DB-8693-4C3A-B606-B5CC4D4263FF}" type="pres">
      <dgm:prSet presAssocID="{66386657-6D85-42D7-B743-38F1AA6D0B19}" presName="bgRect" presStyleLbl="bgShp" presStyleIdx="0" presStyleCnt="5"/>
      <dgm:spPr/>
    </dgm:pt>
    <dgm:pt modelId="{31DD8FCA-1FE6-498B-8D26-2172A4F59774}" type="pres">
      <dgm:prSet presAssocID="{66386657-6D85-42D7-B743-38F1AA6D0B1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8283DF6-07E4-41A5-81E9-218B6CA59FFE}" type="pres">
      <dgm:prSet presAssocID="{66386657-6D85-42D7-B743-38F1AA6D0B19}" presName="spaceRect" presStyleCnt="0"/>
      <dgm:spPr/>
    </dgm:pt>
    <dgm:pt modelId="{9707E29F-2EC4-462C-AAB9-6C0C87E9BE86}" type="pres">
      <dgm:prSet presAssocID="{66386657-6D85-42D7-B743-38F1AA6D0B19}" presName="parTx" presStyleLbl="revTx" presStyleIdx="0" presStyleCnt="5">
        <dgm:presLayoutVars>
          <dgm:chMax val="0"/>
          <dgm:chPref val="0"/>
        </dgm:presLayoutVars>
      </dgm:prSet>
      <dgm:spPr/>
    </dgm:pt>
    <dgm:pt modelId="{14552513-CB31-492C-8140-648AD9520378}" type="pres">
      <dgm:prSet presAssocID="{290EBF4A-07CC-4345-8789-4BD8074292EF}" presName="sibTrans" presStyleCnt="0"/>
      <dgm:spPr/>
    </dgm:pt>
    <dgm:pt modelId="{7888C0CB-0953-4D1E-8D4C-7001CB6505D5}" type="pres">
      <dgm:prSet presAssocID="{8761D3E2-E9EE-453A-8229-E3106C32347F}" presName="compNode" presStyleCnt="0"/>
      <dgm:spPr/>
    </dgm:pt>
    <dgm:pt modelId="{8F9D52AA-236D-4DD3-B15E-67BB87BF9C7F}" type="pres">
      <dgm:prSet presAssocID="{8761D3E2-E9EE-453A-8229-E3106C32347F}" presName="bgRect" presStyleLbl="bgShp" presStyleIdx="1" presStyleCnt="5"/>
      <dgm:spPr/>
    </dgm:pt>
    <dgm:pt modelId="{785D0A6E-87DC-445E-9F21-8D88B14A3F06}" type="pres">
      <dgm:prSet presAssocID="{8761D3E2-E9EE-453A-8229-E3106C32347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681855A1-747B-4B04-9464-F54DCF7248C2}" type="pres">
      <dgm:prSet presAssocID="{8761D3E2-E9EE-453A-8229-E3106C32347F}" presName="spaceRect" presStyleCnt="0"/>
      <dgm:spPr/>
    </dgm:pt>
    <dgm:pt modelId="{4238F022-7C2C-46FE-873A-47E04E31EEBB}" type="pres">
      <dgm:prSet presAssocID="{8761D3E2-E9EE-453A-8229-E3106C32347F}" presName="parTx" presStyleLbl="revTx" presStyleIdx="1" presStyleCnt="5">
        <dgm:presLayoutVars>
          <dgm:chMax val="0"/>
          <dgm:chPref val="0"/>
        </dgm:presLayoutVars>
      </dgm:prSet>
      <dgm:spPr/>
    </dgm:pt>
    <dgm:pt modelId="{BA7960D0-2615-4F88-95A4-900C119A492F}" type="pres">
      <dgm:prSet presAssocID="{6F601FBC-C7A2-4522-A4DF-57FC7DCCD153}" presName="sibTrans" presStyleCnt="0"/>
      <dgm:spPr/>
    </dgm:pt>
    <dgm:pt modelId="{FE5DD1A7-A0E4-414B-A56A-0B067746070C}" type="pres">
      <dgm:prSet presAssocID="{B3FA81BA-06A0-42E6-B064-D108F377CA1E}" presName="compNode" presStyleCnt="0"/>
      <dgm:spPr/>
    </dgm:pt>
    <dgm:pt modelId="{6BCFE191-9DD0-4A7D-8379-0635166F9921}" type="pres">
      <dgm:prSet presAssocID="{B3FA81BA-06A0-42E6-B064-D108F377CA1E}" presName="bgRect" presStyleLbl="bgShp" presStyleIdx="2" presStyleCnt="5"/>
      <dgm:spPr/>
    </dgm:pt>
    <dgm:pt modelId="{DA20BFD7-6AF6-4DA9-9FB0-E7EAEA51A8FF}" type="pres">
      <dgm:prSet presAssocID="{B3FA81BA-06A0-42E6-B064-D108F377CA1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927B6C4C-1E15-4DDF-BEAF-050E81117F94}" type="pres">
      <dgm:prSet presAssocID="{B3FA81BA-06A0-42E6-B064-D108F377CA1E}" presName="spaceRect" presStyleCnt="0"/>
      <dgm:spPr/>
    </dgm:pt>
    <dgm:pt modelId="{D309D300-ED2E-470E-B433-816AECD738CD}" type="pres">
      <dgm:prSet presAssocID="{B3FA81BA-06A0-42E6-B064-D108F377CA1E}" presName="parTx" presStyleLbl="revTx" presStyleIdx="2" presStyleCnt="5">
        <dgm:presLayoutVars>
          <dgm:chMax val="0"/>
          <dgm:chPref val="0"/>
        </dgm:presLayoutVars>
      </dgm:prSet>
      <dgm:spPr/>
    </dgm:pt>
    <dgm:pt modelId="{2D2AE934-C870-4B8E-A1A6-161E895FEFB7}" type="pres">
      <dgm:prSet presAssocID="{7D7DD6F7-CA3D-42E3-83BC-3D2DE9F04B6A}" presName="sibTrans" presStyleCnt="0"/>
      <dgm:spPr/>
    </dgm:pt>
    <dgm:pt modelId="{43F1AD9C-6233-4FFE-A2A8-85994BD5C841}" type="pres">
      <dgm:prSet presAssocID="{3AAE3EFE-0360-4E90-A4BF-AAB1DBEE4A67}" presName="compNode" presStyleCnt="0"/>
      <dgm:spPr/>
    </dgm:pt>
    <dgm:pt modelId="{FC1C5764-F1C7-4008-B251-B422FE6B0406}" type="pres">
      <dgm:prSet presAssocID="{3AAE3EFE-0360-4E90-A4BF-AAB1DBEE4A67}" presName="bgRect" presStyleLbl="bgShp" presStyleIdx="3" presStyleCnt="5"/>
      <dgm:spPr/>
    </dgm:pt>
    <dgm:pt modelId="{5DF8751A-E27C-441F-87D2-DCFAA1365595}" type="pres">
      <dgm:prSet presAssocID="{3AAE3EFE-0360-4E90-A4BF-AAB1DBEE4A6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BF1086A0-00CC-4D85-8341-36662C5D72C9}" type="pres">
      <dgm:prSet presAssocID="{3AAE3EFE-0360-4E90-A4BF-AAB1DBEE4A67}" presName="spaceRect" presStyleCnt="0"/>
      <dgm:spPr/>
    </dgm:pt>
    <dgm:pt modelId="{78B10249-FDFD-4A1E-8BB5-BBC9D330E66B}" type="pres">
      <dgm:prSet presAssocID="{3AAE3EFE-0360-4E90-A4BF-AAB1DBEE4A67}" presName="parTx" presStyleLbl="revTx" presStyleIdx="3" presStyleCnt="5">
        <dgm:presLayoutVars>
          <dgm:chMax val="0"/>
          <dgm:chPref val="0"/>
        </dgm:presLayoutVars>
      </dgm:prSet>
      <dgm:spPr/>
    </dgm:pt>
    <dgm:pt modelId="{0AE1AB29-A204-4E20-B4C1-A25E457D808E}" type="pres">
      <dgm:prSet presAssocID="{D3B6A767-EBC8-489D-8BF0-2FC8878FA697}" presName="sibTrans" presStyleCnt="0"/>
      <dgm:spPr/>
    </dgm:pt>
    <dgm:pt modelId="{6DFBD3CC-8812-4C10-B1F4-D389B5B1ECB2}" type="pres">
      <dgm:prSet presAssocID="{C6EE0C83-C321-4A7E-AD0F-2EB3A67EE8A1}" presName="compNode" presStyleCnt="0"/>
      <dgm:spPr/>
    </dgm:pt>
    <dgm:pt modelId="{DF432646-869A-4FD5-AECA-5336311B50F3}" type="pres">
      <dgm:prSet presAssocID="{C6EE0C83-C321-4A7E-AD0F-2EB3A67EE8A1}" presName="bgRect" presStyleLbl="bgShp" presStyleIdx="4" presStyleCnt="5"/>
      <dgm:spPr/>
    </dgm:pt>
    <dgm:pt modelId="{0FFCC3DA-DA4A-4BE3-925C-970C0531A0B9}" type="pres">
      <dgm:prSet presAssocID="{C6EE0C83-C321-4A7E-AD0F-2EB3A67EE8A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ngue"/>
        </a:ext>
      </dgm:extLst>
    </dgm:pt>
    <dgm:pt modelId="{730BA7EC-A13D-4F9B-81CC-B151CD93E25E}" type="pres">
      <dgm:prSet presAssocID="{C6EE0C83-C321-4A7E-AD0F-2EB3A67EE8A1}" presName="spaceRect" presStyleCnt="0"/>
      <dgm:spPr/>
    </dgm:pt>
    <dgm:pt modelId="{6EF5A2C7-3E2E-4A5C-8B97-87461094CF94}" type="pres">
      <dgm:prSet presAssocID="{C6EE0C83-C321-4A7E-AD0F-2EB3A67EE8A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4F71A401-EE94-4AC0-88D1-58FF2F199E4F}" type="presOf" srcId="{E7BFB821-EE35-486C-9674-727711F3F687}" destId="{D93442FA-ACC4-4946-AA12-27A6530D5A2D}" srcOrd="0" destOrd="0" presId="urn:microsoft.com/office/officeart/2018/2/layout/IconVerticalSolidList"/>
    <dgm:cxn modelId="{6BB9C921-DC3A-4169-9F0B-C75A06555299}" srcId="{E7BFB821-EE35-486C-9674-727711F3F687}" destId="{8761D3E2-E9EE-453A-8229-E3106C32347F}" srcOrd="1" destOrd="0" parTransId="{27114493-AB6B-428F-BB3C-DA569ACDB3B5}" sibTransId="{6F601FBC-C7A2-4522-A4DF-57FC7DCCD153}"/>
    <dgm:cxn modelId="{EFABF327-FB53-4CF2-955F-D9EA4CB0901C}" srcId="{E7BFB821-EE35-486C-9674-727711F3F687}" destId="{C6EE0C83-C321-4A7E-AD0F-2EB3A67EE8A1}" srcOrd="4" destOrd="0" parTransId="{6B05ADDF-15C4-4786-B03D-574885AE7CE3}" sibTransId="{A6912DEA-2803-41C4-B549-0A9937717641}"/>
    <dgm:cxn modelId="{8DBC0037-5EBF-4E6D-9E8A-A67F785A2C98}" type="presOf" srcId="{66386657-6D85-42D7-B743-38F1AA6D0B19}" destId="{9707E29F-2EC4-462C-AAB9-6C0C87E9BE86}" srcOrd="0" destOrd="0" presId="urn:microsoft.com/office/officeart/2018/2/layout/IconVerticalSolidList"/>
    <dgm:cxn modelId="{21D28440-7086-483D-BE2C-FC7B5FE81837}" type="presOf" srcId="{B3FA81BA-06A0-42E6-B064-D108F377CA1E}" destId="{D309D300-ED2E-470E-B433-816AECD738CD}" srcOrd="0" destOrd="0" presId="urn:microsoft.com/office/officeart/2018/2/layout/IconVerticalSolidList"/>
    <dgm:cxn modelId="{30343F7B-7F8D-46BE-B9A0-C50A22D08D30}" type="presOf" srcId="{C6EE0C83-C321-4A7E-AD0F-2EB3A67EE8A1}" destId="{6EF5A2C7-3E2E-4A5C-8B97-87461094CF94}" srcOrd="0" destOrd="0" presId="urn:microsoft.com/office/officeart/2018/2/layout/IconVerticalSolidList"/>
    <dgm:cxn modelId="{5D2CA8A1-A3F2-431B-9343-E781F2F1DF7D}" type="presOf" srcId="{8761D3E2-E9EE-453A-8229-E3106C32347F}" destId="{4238F022-7C2C-46FE-873A-47E04E31EEBB}" srcOrd="0" destOrd="0" presId="urn:microsoft.com/office/officeart/2018/2/layout/IconVerticalSolidList"/>
    <dgm:cxn modelId="{554E33A3-FFF8-4CCC-A50A-4BC1A7FB0802}" srcId="{E7BFB821-EE35-486C-9674-727711F3F687}" destId="{66386657-6D85-42D7-B743-38F1AA6D0B19}" srcOrd="0" destOrd="0" parTransId="{DAFCB68C-9E80-406D-8212-0A5DA02A0451}" sibTransId="{290EBF4A-07CC-4345-8789-4BD8074292EF}"/>
    <dgm:cxn modelId="{F02A8AAD-9FE3-4AE8-9ED4-DB6EA8567788}" srcId="{E7BFB821-EE35-486C-9674-727711F3F687}" destId="{3AAE3EFE-0360-4E90-A4BF-AAB1DBEE4A67}" srcOrd="3" destOrd="0" parTransId="{386135A1-0452-4CB6-8414-DA567B515F7D}" sibTransId="{D3B6A767-EBC8-489D-8BF0-2FC8878FA697}"/>
    <dgm:cxn modelId="{B17C2FBC-F377-49B8-AE8B-580284E8605B}" type="presOf" srcId="{3AAE3EFE-0360-4E90-A4BF-AAB1DBEE4A67}" destId="{78B10249-FDFD-4A1E-8BB5-BBC9D330E66B}" srcOrd="0" destOrd="0" presId="urn:microsoft.com/office/officeart/2018/2/layout/IconVerticalSolidList"/>
    <dgm:cxn modelId="{6BB516D9-7260-4562-B6BB-AE3F4677459C}" srcId="{E7BFB821-EE35-486C-9674-727711F3F687}" destId="{B3FA81BA-06A0-42E6-B064-D108F377CA1E}" srcOrd="2" destOrd="0" parTransId="{2B232F71-4DAD-4446-8BF8-ACC7072C63C8}" sibTransId="{7D7DD6F7-CA3D-42E3-83BC-3D2DE9F04B6A}"/>
    <dgm:cxn modelId="{48F2473A-4F9C-4A6B-8585-F09D39C95E1D}" type="presParOf" srcId="{D93442FA-ACC4-4946-AA12-27A6530D5A2D}" destId="{E9B262E3-2698-429C-B218-C36816F599F0}" srcOrd="0" destOrd="0" presId="urn:microsoft.com/office/officeart/2018/2/layout/IconVerticalSolidList"/>
    <dgm:cxn modelId="{445887C5-D88D-46F3-9942-BCA78B9ECC50}" type="presParOf" srcId="{E9B262E3-2698-429C-B218-C36816F599F0}" destId="{4C4BE6DB-8693-4C3A-B606-B5CC4D4263FF}" srcOrd="0" destOrd="0" presId="urn:microsoft.com/office/officeart/2018/2/layout/IconVerticalSolidList"/>
    <dgm:cxn modelId="{9F959446-91C4-499D-9834-BBBDA3FB3865}" type="presParOf" srcId="{E9B262E3-2698-429C-B218-C36816F599F0}" destId="{31DD8FCA-1FE6-498B-8D26-2172A4F59774}" srcOrd="1" destOrd="0" presId="urn:microsoft.com/office/officeart/2018/2/layout/IconVerticalSolidList"/>
    <dgm:cxn modelId="{C01A91E2-4FE7-4C14-BA78-0922A573BF13}" type="presParOf" srcId="{E9B262E3-2698-429C-B218-C36816F599F0}" destId="{08283DF6-07E4-41A5-81E9-218B6CA59FFE}" srcOrd="2" destOrd="0" presId="urn:microsoft.com/office/officeart/2018/2/layout/IconVerticalSolidList"/>
    <dgm:cxn modelId="{5D0C4369-66D8-4405-AACA-E1DAE8A88276}" type="presParOf" srcId="{E9B262E3-2698-429C-B218-C36816F599F0}" destId="{9707E29F-2EC4-462C-AAB9-6C0C87E9BE86}" srcOrd="3" destOrd="0" presId="urn:microsoft.com/office/officeart/2018/2/layout/IconVerticalSolidList"/>
    <dgm:cxn modelId="{883985FF-7479-478D-80F8-E1C3DC0D86E9}" type="presParOf" srcId="{D93442FA-ACC4-4946-AA12-27A6530D5A2D}" destId="{14552513-CB31-492C-8140-648AD9520378}" srcOrd="1" destOrd="0" presId="urn:microsoft.com/office/officeart/2018/2/layout/IconVerticalSolidList"/>
    <dgm:cxn modelId="{A465E208-C3F8-43E4-8447-B899251CF7F7}" type="presParOf" srcId="{D93442FA-ACC4-4946-AA12-27A6530D5A2D}" destId="{7888C0CB-0953-4D1E-8D4C-7001CB6505D5}" srcOrd="2" destOrd="0" presId="urn:microsoft.com/office/officeart/2018/2/layout/IconVerticalSolidList"/>
    <dgm:cxn modelId="{B35838F3-B3C2-4122-9EDA-A8777A5354A0}" type="presParOf" srcId="{7888C0CB-0953-4D1E-8D4C-7001CB6505D5}" destId="{8F9D52AA-236D-4DD3-B15E-67BB87BF9C7F}" srcOrd="0" destOrd="0" presId="urn:microsoft.com/office/officeart/2018/2/layout/IconVerticalSolidList"/>
    <dgm:cxn modelId="{72CC6078-823E-4AA1-A7DD-731DE48DF0DB}" type="presParOf" srcId="{7888C0CB-0953-4D1E-8D4C-7001CB6505D5}" destId="{785D0A6E-87DC-445E-9F21-8D88B14A3F06}" srcOrd="1" destOrd="0" presId="urn:microsoft.com/office/officeart/2018/2/layout/IconVerticalSolidList"/>
    <dgm:cxn modelId="{B612E96E-E83E-4101-BEAD-277D5DBE098E}" type="presParOf" srcId="{7888C0CB-0953-4D1E-8D4C-7001CB6505D5}" destId="{681855A1-747B-4B04-9464-F54DCF7248C2}" srcOrd="2" destOrd="0" presId="urn:microsoft.com/office/officeart/2018/2/layout/IconVerticalSolidList"/>
    <dgm:cxn modelId="{7E9767CF-4702-45D6-A471-A3A9BCB82D8D}" type="presParOf" srcId="{7888C0CB-0953-4D1E-8D4C-7001CB6505D5}" destId="{4238F022-7C2C-46FE-873A-47E04E31EEBB}" srcOrd="3" destOrd="0" presId="urn:microsoft.com/office/officeart/2018/2/layout/IconVerticalSolidList"/>
    <dgm:cxn modelId="{7B83D340-991C-468C-9816-41C43489BEAE}" type="presParOf" srcId="{D93442FA-ACC4-4946-AA12-27A6530D5A2D}" destId="{BA7960D0-2615-4F88-95A4-900C119A492F}" srcOrd="3" destOrd="0" presId="urn:microsoft.com/office/officeart/2018/2/layout/IconVerticalSolidList"/>
    <dgm:cxn modelId="{EC8616DD-62F6-4224-9893-C3DDF24D287F}" type="presParOf" srcId="{D93442FA-ACC4-4946-AA12-27A6530D5A2D}" destId="{FE5DD1A7-A0E4-414B-A56A-0B067746070C}" srcOrd="4" destOrd="0" presId="urn:microsoft.com/office/officeart/2018/2/layout/IconVerticalSolidList"/>
    <dgm:cxn modelId="{F1B01AD3-D2CD-4DDF-81B4-E272EBABA150}" type="presParOf" srcId="{FE5DD1A7-A0E4-414B-A56A-0B067746070C}" destId="{6BCFE191-9DD0-4A7D-8379-0635166F9921}" srcOrd="0" destOrd="0" presId="urn:microsoft.com/office/officeart/2018/2/layout/IconVerticalSolidList"/>
    <dgm:cxn modelId="{5C992AD0-0A71-49EE-9324-C67B3416BA4F}" type="presParOf" srcId="{FE5DD1A7-A0E4-414B-A56A-0B067746070C}" destId="{DA20BFD7-6AF6-4DA9-9FB0-E7EAEA51A8FF}" srcOrd="1" destOrd="0" presId="urn:microsoft.com/office/officeart/2018/2/layout/IconVerticalSolidList"/>
    <dgm:cxn modelId="{86C43DD2-4D3C-4771-9B3E-1651F6A32355}" type="presParOf" srcId="{FE5DD1A7-A0E4-414B-A56A-0B067746070C}" destId="{927B6C4C-1E15-4DDF-BEAF-050E81117F94}" srcOrd="2" destOrd="0" presId="urn:microsoft.com/office/officeart/2018/2/layout/IconVerticalSolidList"/>
    <dgm:cxn modelId="{BEF12157-072F-4016-8C42-63CBCAA60288}" type="presParOf" srcId="{FE5DD1A7-A0E4-414B-A56A-0B067746070C}" destId="{D309D300-ED2E-470E-B433-816AECD738CD}" srcOrd="3" destOrd="0" presId="urn:microsoft.com/office/officeart/2018/2/layout/IconVerticalSolidList"/>
    <dgm:cxn modelId="{C8F39466-FA60-4BC8-9969-391AE34C6A95}" type="presParOf" srcId="{D93442FA-ACC4-4946-AA12-27A6530D5A2D}" destId="{2D2AE934-C870-4B8E-A1A6-161E895FEFB7}" srcOrd="5" destOrd="0" presId="urn:microsoft.com/office/officeart/2018/2/layout/IconVerticalSolidList"/>
    <dgm:cxn modelId="{8C135484-4998-46EA-BF81-DC70E7B17408}" type="presParOf" srcId="{D93442FA-ACC4-4946-AA12-27A6530D5A2D}" destId="{43F1AD9C-6233-4FFE-A2A8-85994BD5C841}" srcOrd="6" destOrd="0" presId="urn:microsoft.com/office/officeart/2018/2/layout/IconVerticalSolidList"/>
    <dgm:cxn modelId="{E5215CC6-D158-402B-A04A-5928EF81155D}" type="presParOf" srcId="{43F1AD9C-6233-4FFE-A2A8-85994BD5C841}" destId="{FC1C5764-F1C7-4008-B251-B422FE6B0406}" srcOrd="0" destOrd="0" presId="urn:microsoft.com/office/officeart/2018/2/layout/IconVerticalSolidList"/>
    <dgm:cxn modelId="{4D5D2A0A-4D14-4712-A7B5-B4860F6C6A2F}" type="presParOf" srcId="{43F1AD9C-6233-4FFE-A2A8-85994BD5C841}" destId="{5DF8751A-E27C-441F-87D2-DCFAA1365595}" srcOrd="1" destOrd="0" presId="urn:microsoft.com/office/officeart/2018/2/layout/IconVerticalSolidList"/>
    <dgm:cxn modelId="{0EB16BC7-30AB-4213-9D80-FE6D6BC35C6B}" type="presParOf" srcId="{43F1AD9C-6233-4FFE-A2A8-85994BD5C841}" destId="{BF1086A0-00CC-4D85-8341-36662C5D72C9}" srcOrd="2" destOrd="0" presId="urn:microsoft.com/office/officeart/2018/2/layout/IconVerticalSolidList"/>
    <dgm:cxn modelId="{EC7D2E59-3F95-4A20-90E7-99016732A8F4}" type="presParOf" srcId="{43F1AD9C-6233-4FFE-A2A8-85994BD5C841}" destId="{78B10249-FDFD-4A1E-8BB5-BBC9D330E66B}" srcOrd="3" destOrd="0" presId="urn:microsoft.com/office/officeart/2018/2/layout/IconVerticalSolidList"/>
    <dgm:cxn modelId="{08D9845A-9B0B-4E60-A09F-2840D49A281E}" type="presParOf" srcId="{D93442FA-ACC4-4946-AA12-27A6530D5A2D}" destId="{0AE1AB29-A204-4E20-B4C1-A25E457D808E}" srcOrd="7" destOrd="0" presId="urn:microsoft.com/office/officeart/2018/2/layout/IconVerticalSolidList"/>
    <dgm:cxn modelId="{393EE60C-1799-43D1-AAA2-10DE9F1594C9}" type="presParOf" srcId="{D93442FA-ACC4-4946-AA12-27A6530D5A2D}" destId="{6DFBD3CC-8812-4C10-B1F4-D389B5B1ECB2}" srcOrd="8" destOrd="0" presId="urn:microsoft.com/office/officeart/2018/2/layout/IconVerticalSolidList"/>
    <dgm:cxn modelId="{3997615C-1DF2-466E-9DDC-5670EBA8048A}" type="presParOf" srcId="{6DFBD3CC-8812-4C10-B1F4-D389B5B1ECB2}" destId="{DF432646-869A-4FD5-AECA-5336311B50F3}" srcOrd="0" destOrd="0" presId="urn:microsoft.com/office/officeart/2018/2/layout/IconVerticalSolidList"/>
    <dgm:cxn modelId="{313817BD-F687-41EB-B220-8BDEE7D8764E}" type="presParOf" srcId="{6DFBD3CC-8812-4C10-B1F4-D389B5B1ECB2}" destId="{0FFCC3DA-DA4A-4BE3-925C-970C0531A0B9}" srcOrd="1" destOrd="0" presId="urn:microsoft.com/office/officeart/2018/2/layout/IconVerticalSolidList"/>
    <dgm:cxn modelId="{B7E9220E-AB77-41D8-BBC5-6C82813824DF}" type="presParOf" srcId="{6DFBD3CC-8812-4C10-B1F4-D389B5B1ECB2}" destId="{730BA7EC-A13D-4F9B-81CC-B151CD93E25E}" srcOrd="2" destOrd="0" presId="urn:microsoft.com/office/officeart/2018/2/layout/IconVerticalSolidList"/>
    <dgm:cxn modelId="{42734559-7759-4B71-8FB0-4C54DF7A07A5}" type="presParOf" srcId="{6DFBD3CC-8812-4C10-B1F4-D389B5B1ECB2}" destId="{6EF5A2C7-3E2E-4A5C-8B97-87461094CF9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D210CC4-30E8-4D6A-A41B-1636183FD08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0FB22896-0A86-484C-8684-E060410DCB9E}">
      <dgm:prSet/>
      <dgm:spPr/>
      <dgm:t>
        <a:bodyPr/>
        <a:lstStyle/>
        <a:p>
          <a:r>
            <a:rPr lang="he-IL"/>
            <a:t>Syntactic Analysis, Syntax Analysis or Parsing - תהליך לניתוח מבנה השפה הטבעית בהתאם לכללי הדקדוק הפורמלי</a:t>
          </a:r>
          <a:endParaRPr lang="en-US"/>
        </a:p>
      </dgm:t>
    </dgm:pt>
    <dgm:pt modelId="{906D3778-C9A2-4933-AFAC-CF3189F95AC7}" type="parTrans" cxnId="{B362FA14-EC06-46F5-A99D-DA58DF353270}">
      <dgm:prSet/>
      <dgm:spPr/>
      <dgm:t>
        <a:bodyPr/>
        <a:lstStyle/>
        <a:p>
          <a:endParaRPr lang="en-US"/>
        </a:p>
      </dgm:t>
    </dgm:pt>
    <dgm:pt modelId="{1F9DA612-B3E9-46CF-BDE6-8C5F9642E7EA}" type="sibTrans" cxnId="{B362FA14-EC06-46F5-A99D-DA58DF353270}">
      <dgm:prSet/>
      <dgm:spPr/>
      <dgm:t>
        <a:bodyPr/>
        <a:lstStyle/>
        <a:p>
          <a:endParaRPr lang="en-US"/>
        </a:p>
      </dgm:t>
    </dgm:pt>
    <dgm:pt modelId="{375AC572-C248-484C-B0FE-294228CBFE86}">
      <dgm:prSet/>
      <dgm:spPr/>
      <dgm:t>
        <a:bodyPr/>
        <a:lstStyle/>
        <a:p>
          <a:r>
            <a:rPr lang="he-IL"/>
            <a:t>חוקי הדקדוק חלים על קבוצות של מילים (קטגוריות)</a:t>
          </a:r>
          <a:endParaRPr lang="en-US"/>
        </a:p>
      </dgm:t>
    </dgm:pt>
    <dgm:pt modelId="{C9C85292-1A9B-494C-A207-D11DA0A133E8}" type="parTrans" cxnId="{16717624-D925-44D3-BFBC-AC53FEB9B4D2}">
      <dgm:prSet/>
      <dgm:spPr/>
      <dgm:t>
        <a:bodyPr/>
        <a:lstStyle/>
        <a:p>
          <a:endParaRPr lang="en-US"/>
        </a:p>
      </dgm:t>
    </dgm:pt>
    <dgm:pt modelId="{3A5D6C2E-9561-41E0-85FC-14896E86057A}" type="sibTrans" cxnId="{16717624-D925-44D3-BFBC-AC53FEB9B4D2}">
      <dgm:prSet/>
      <dgm:spPr/>
      <dgm:t>
        <a:bodyPr/>
        <a:lstStyle/>
        <a:p>
          <a:endParaRPr lang="en-US"/>
        </a:p>
      </dgm:t>
    </dgm:pt>
    <dgm:pt modelId="{0355C383-22C3-42BF-9C26-455F6AD5AC4F}">
      <dgm:prSet/>
      <dgm:spPr/>
      <dgm:t>
        <a:bodyPr/>
        <a:lstStyle/>
        <a:p>
          <a:r>
            <a:rPr lang="he-IL"/>
            <a:t>דוג', ניקח משפט בעל נושא שהוא "שם עצם" ונשוא שהוא "פועל':</a:t>
          </a:r>
          <a:br>
            <a:rPr lang="he-IL"/>
          </a:br>
          <a:r>
            <a:rPr lang="he-IL"/>
            <a:t>The dog (noun-phrase) went away (verb-phrase).l</a:t>
          </a:r>
          <a:endParaRPr lang="en-US"/>
        </a:p>
      </dgm:t>
    </dgm:pt>
    <dgm:pt modelId="{86D1E393-895C-41E8-8B0A-1722548A7871}" type="parTrans" cxnId="{EBFC613E-1E87-4EFE-93C5-B939D8328A0C}">
      <dgm:prSet/>
      <dgm:spPr/>
      <dgm:t>
        <a:bodyPr/>
        <a:lstStyle/>
        <a:p>
          <a:endParaRPr lang="en-US"/>
        </a:p>
      </dgm:t>
    </dgm:pt>
    <dgm:pt modelId="{9A90CC50-B37D-455E-AD2D-581663CE555C}" type="sibTrans" cxnId="{EBFC613E-1E87-4EFE-93C5-B939D8328A0C}">
      <dgm:prSet/>
      <dgm:spPr/>
      <dgm:t>
        <a:bodyPr/>
        <a:lstStyle/>
        <a:p>
          <a:endParaRPr lang="en-US"/>
        </a:p>
      </dgm:t>
    </dgm:pt>
    <dgm:pt modelId="{43DD2069-F586-4C8A-810C-CC0C01ED137F}" type="pres">
      <dgm:prSet presAssocID="{9D210CC4-30E8-4D6A-A41B-1636183FD082}" presName="root" presStyleCnt="0">
        <dgm:presLayoutVars>
          <dgm:dir/>
          <dgm:resizeHandles val="exact"/>
        </dgm:presLayoutVars>
      </dgm:prSet>
      <dgm:spPr/>
    </dgm:pt>
    <dgm:pt modelId="{81A0E0B5-12F6-40E8-9074-4E82EC0D38CD}" type="pres">
      <dgm:prSet presAssocID="{0FB22896-0A86-484C-8684-E060410DCB9E}" presName="compNode" presStyleCnt="0"/>
      <dgm:spPr/>
    </dgm:pt>
    <dgm:pt modelId="{868D9CA4-02CE-4D39-B7AE-FD3B69217D17}" type="pres">
      <dgm:prSet presAssocID="{0FB22896-0A86-484C-8684-E060410DCB9E}" presName="bgRect" presStyleLbl="bgShp" presStyleIdx="0" presStyleCnt="3"/>
      <dgm:spPr/>
    </dgm:pt>
    <dgm:pt modelId="{5FB673AA-767F-4C71-B386-C7651D477FF0}" type="pres">
      <dgm:prSet presAssocID="{0FB22896-0A86-484C-8684-E060410DCB9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2961D33E-ED87-47CE-959C-08D7002A6F4D}" type="pres">
      <dgm:prSet presAssocID="{0FB22896-0A86-484C-8684-E060410DCB9E}" presName="spaceRect" presStyleCnt="0"/>
      <dgm:spPr/>
    </dgm:pt>
    <dgm:pt modelId="{624374ED-37C6-4C7D-BFB6-C3EA5348375A}" type="pres">
      <dgm:prSet presAssocID="{0FB22896-0A86-484C-8684-E060410DCB9E}" presName="parTx" presStyleLbl="revTx" presStyleIdx="0" presStyleCnt="3">
        <dgm:presLayoutVars>
          <dgm:chMax val="0"/>
          <dgm:chPref val="0"/>
        </dgm:presLayoutVars>
      </dgm:prSet>
      <dgm:spPr/>
    </dgm:pt>
    <dgm:pt modelId="{6E9592AA-56CC-4C85-89EF-0811565B62D0}" type="pres">
      <dgm:prSet presAssocID="{1F9DA612-B3E9-46CF-BDE6-8C5F9642E7EA}" presName="sibTrans" presStyleCnt="0"/>
      <dgm:spPr/>
    </dgm:pt>
    <dgm:pt modelId="{7017A971-E14A-4F12-98E8-981F2162F6DA}" type="pres">
      <dgm:prSet presAssocID="{375AC572-C248-484C-B0FE-294228CBFE86}" presName="compNode" presStyleCnt="0"/>
      <dgm:spPr/>
    </dgm:pt>
    <dgm:pt modelId="{37D6694E-026B-4499-8A87-5E7CF99F8BF3}" type="pres">
      <dgm:prSet presAssocID="{375AC572-C248-484C-B0FE-294228CBFE86}" presName="bgRect" presStyleLbl="bgShp" presStyleIdx="1" presStyleCnt="3"/>
      <dgm:spPr/>
    </dgm:pt>
    <dgm:pt modelId="{6E494DE5-E539-4A0E-8773-BB088757231D}" type="pres">
      <dgm:prSet presAssocID="{375AC572-C248-484C-B0FE-294228CBFE8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um Set"/>
        </a:ext>
      </dgm:extLst>
    </dgm:pt>
    <dgm:pt modelId="{B67AF551-D4B6-423F-BAD9-0D1C827C2EDD}" type="pres">
      <dgm:prSet presAssocID="{375AC572-C248-484C-B0FE-294228CBFE86}" presName="spaceRect" presStyleCnt="0"/>
      <dgm:spPr/>
    </dgm:pt>
    <dgm:pt modelId="{C99AD81E-EEF5-4882-AD56-0AABF73E67C5}" type="pres">
      <dgm:prSet presAssocID="{375AC572-C248-484C-B0FE-294228CBFE86}" presName="parTx" presStyleLbl="revTx" presStyleIdx="1" presStyleCnt="3">
        <dgm:presLayoutVars>
          <dgm:chMax val="0"/>
          <dgm:chPref val="0"/>
        </dgm:presLayoutVars>
      </dgm:prSet>
      <dgm:spPr/>
    </dgm:pt>
    <dgm:pt modelId="{5402FEA8-11B4-4A17-85DB-9355D870279F}" type="pres">
      <dgm:prSet presAssocID="{3A5D6C2E-9561-41E0-85FC-14896E86057A}" presName="sibTrans" presStyleCnt="0"/>
      <dgm:spPr/>
    </dgm:pt>
    <dgm:pt modelId="{FB6412E6-4ABB-4971-893E-D3C16C07140C}" type="pres">
      <dgm:prSet presAssocID="{0355C383-22C3-42BF-9C26-455F6AD5AC4F}" presName="compNode" presStyleCnt="0"/>
      <dgm:spPr/>
    </dgm:pt>
    <dgm:pt modelId="{F86BBC7B-7FBB-44A2-9D8E-E158701ED58B}" type="pres">
      <dgm:prSet presAssocID="{0355C383-22C3-42BF-9C26-455F6AD5AC4F}" presName="bgRect" presStyleLbl="bgShp" presStyleIdx="2" presStyleCnt="3"/>
      <dgm:spPr/>
    </dgm:pt>
    <dgm:pt modelId="{4CE66538-C8FB-40B1-989C-A604FF635AFA}" type="pres">
      <dgm:prSet presAssocID="{0355C383-22C3-42BF-9C26-455F6AD5AC4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614A2CAE-338F-4472-B016-2A78F0848F9D}" type="pres">
      <dgm:prSet presAssocID="{0355C383-22C3-42BF-9C26-455F6AD5AC4F}" presName="spaceRect" presStyleCnt="0"/>
      <dgm:spPr/>
    </dgm:pt>
    <dgm:pt modelId="{1225CA53-71AC-4606-A168-A9391121B8D0}" type="pres">
      <dgm:prSet presAssocID="{0355C383-22C3-42BF-9C26-455F6AD5AC4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BE25313-B1CF-42F2-9159-6A52DD9DC3F2}" type="presOf" srcId="{9D210CC4-30E8-4D6A-A41B-1636183FD082}" destId="{43DD2069-F586-4C8A-810C-CC0C01ED137F}" srcOrd="0" destOrd="0" presId="urn:microsoft.com/office/officeart/2018/2/layout/IconVerticalSolidList"/>
    <dgm:cxn modelId="{B362FA14-EC06-46F5-A99D-DA58DF353270}" srcId="{9D210CC4-30E8-4D6A-A41B-1636183FD082}" destId="{0FB22896-0A86-484C-8684-E060410DCB9E}" srcOrd="0" destOrd="0" parTransId="{906D3778-C9A2-4933-AFAC-CF3189F95AC7}" sibTransId="{1F9DA612-B3E9-46CF-BDE6-8C5F9642E7EA}"/>
    <dgm:cxn modelId="{16717624-D925-44D3-BFBC-AC53FEB9B4D2}" srcId="{9D210CC4-30E8-4D6A-A41B-1636183FD082}" destId="{375AC572-C248-484C-B0FE-294228CBFE86}" srcOrd="1" destOrd="0" parTransId="{C9C85292-1A9B-494C-A207-D11DA0A133E8}" sibTransId="{3A5D6C2E-9561-41E0-85FC-14896E86057A}"/>
    <dgm:cxn modelId="{EBFC613E-1E87-4EFE-93C5-B939D8328A0C}" srcId="{9D210CC4-30E8-4D6A-A41B-1636183FD082}" destId="{0355C383-22C3-42BF-9C26-455F6AD5AC4F}" srcOrd="2" destOrd="0" parTransId="{86D1E393-895C-41E8-8B0A-1722548A7871}" sibTransId="{9A90CC50-B37D-455E-AD2D-581663CE555C}"/>
    <dgm:cxn modelId="{1D7CF54D-EEB3-4E25-9039-3CF7AF018A54}" type="presOf" srcId="{0FB22896-0A86-484C-8684-E060410DCB9E}" destId="{624374ED-37C6-4C7D-BFB6-C3EA5348375A}" srcOrd="0" destOrd="0" presId="urn:microsoft.com/office/officeart/2018/2/layout/IconVerticalSolidList"/>
    <dgm:cxn modelId="{82AFECAE-9606-4F59-B9E9-023AA984442E}" type="presOf" srcId="{375AC572-C248-484C-B0FE-294228CBFE86}" destId="{C99AD81E-EEF5-4882-AD56-0AABF73E67C5}" srcOrd="0" destOrd="0" presId="urn:microsoft.com/office/officeart/2018/2/layout/IconVerticalSolidList"/>
    <dgm:cxn modelId="{FBBA24FD-3E4D-4BE8-AD44-01DC70310490}" type="presOf" srcId="{0355C383-22C3-42BF-9C26-455F6AD5AC4F}" destId="{1225CA53-71AC-4606-A168-A9391121B8D0}" srcOrd="0" destOrd="0" presId="urn:microsoft.com/office/officeart/2018/2/layout/IconVerticalSolidList"/>
    <dgm:cxn modelId="{93C59318-ED4E-4C7E-91C3-5C37E724AB5E}" type="presParOf" srcId="{43DD2069-F586-4C8A-810C-CC0C01ED137F}" destId="{81A0E0B5-12F6-40E8-9074-4E82EC0D38CD}" srcOrd="0" destOrd="0" presId="urn:microsoft.com/office/officeart/2018/2/layout/IconVerticalSolidList"/>
    <dgm:cxn modelId="{BBDE7C0F-0CD9-4A12-844F-04E2FB26FAEB}" type="presParOf" srcId="{81A0E0B5-12F6-40E8-9074-4E82EC0D38CD}" destId="{868D9CA4-02CE-4D39-B7AE-FD3B69217D17}" srcOrd="0" destOrd="0" presId="urn:microsoft.com/office/officeart/2018/2/layout/IconVerticalSolidList"/>
    <dgm:cxn modelId="{63661121-00EA-4E4D-B483-F3C7C75629C4}" type="presParOf" srcId="{81A0E0B5-12F6-40E8-9074-4E82EC0D38CD}" destId="{5FB673AA-767F-4C71-B386-C7651D477FF0}" srcOrd="1" destOrd="0" presId="urn:microsoft.com/office/officeart/2018/2/layout/IconVerticalSolidList"/>
    <dgm:cxn modelId="{44947E80-2364-489D-8C8C-60CF1EB4530E}" type="presParOf" srcId="{81A0E0B5-12F6-40E8-9074-4E82EC0D38CD}" destId="{2961D33E-ED87-47CE-959C-08D7002A6F4D}" srcOrd="2" destOrd="0" presId="urn:microsoft.com/office/officeart/2018/2/layout/IconVerticalSolidList"/>
    <dgm:cxn modelId="{3F33B43A-3979-434F-B49A-A077E2B92B93}" type="presParOf" srcId="{81A0E0B5-12F6-40E8-9074-4E82EC0D38CD}" destId="{624374ED-37C6-4C7D-BFB6-C3EA5348375A}" srcOrd="3" destOrd="0" presId="urn:microsoft.com/office/officeart/2018/2/layout/IconVerticalSolidList"/>
    <dgm:cxn modelId="{EE24D858-F3FE-47EC-AA16-F408710C298F}" type="presParOf" srcId="{43DD2069-F586-4C8A-810C-CC0C01ED137F}" destId="{6E9592AA-56CC-4C85-89EF-0811565B62D0}" srcOrd="1" destOrd="0" presId="urn:microsoft.com/office/officeart/2018/2/layout/IconVerticalSolidList"/>
    <dgm:cxn modelId="{6D3A32BE-6327-4587-87B0-36C6FAB89252}" type="presParOf" srcId="{43DD2069-F586-4C8A-810C-CC0C01ED137F}" destId="{7017A971-E14A-4F12-98E8-981F2162F6DA}" srcOrd="2" destOrd="0" presId="urn:microsoft.com/office/officeart/2018/2/layout/IconVerticalSolidList"/>
    <dgm:cxn modelId="{24690D2C-D084-49B9-B472-79E32981F116}" type="presParOf" srcId="{7017A971-E14A-4F12-98E8-981F2162F6DA}" destId="{37D6694E-026B-4499-8A87-5E7CF99F8BF3}" srcOrd="0" destOrd="0" presId="urn:microsoft.com/office/officeart/2018/2/layout/IconVerticalSolidList"/>
    <dgm:cxn modelId="{44D68DBF-7C13-4D19-9199-C7980693DFBD}" type="presParOf" srcId="{7017A971-E14A-4F12-98E8-981F2162F6DA}" destId="{6E494DE5-E539-4A0E-8773-BB088757231D}" srcOrd="1" destOrd="0" presId="urn:microsoft.com/office/officeart/2018/2/layout/IconVerticalSolidList"/>
    <dgm:cxn modelId="{9BFBE2B4-BE19-4620-BCF8-F5773FFB6326}" type="presParOf" srcId="{7017A971-E14A-4F12-98E8-981F2162F6DA}" destId="{B67AF551-D4B6-423F-BAD9-0D1C827C2EDD}" srcOrd="2" destOrd="0" presId="urn:microsoft.com/office/officeart/2018/2/layout/IconVerticalSolidList"/>
    <dgm:cxn modelId="{5F104BB9-B22F-469A-A894-4591786ECC89}" type="presParOf" srcId="{7017A971-E14A-4F12-98E8-981F2162F6DA}" destId="{C99AD81E-EEF5-4882-AD56-0AABF73E67C5}" srcOrd="3" destOrd="0" presId="urn:microsoft.com/office/officeart/2018/2/layout/IconVerticalSolidList"/>
    <dgm:cxn modelId="{33F343C0-511C-4D9B-92E5-53498E45B04F}" type="presParOf" srcId="{43DD2069-F586-4C8A-810C-CC0C01ED137F}" destId="{5402FEA8-11B4-4A17-85DB-9355D870279F}" srcOrd="3" destOrd="0" presId="urn:microsoft.com/office/officeart/2018/2/layout/IconVerticalSolidList"/>
    <dgm:cxn modelId="{44E736F5-4362-4D63-9443-2088F6A2E837}" type="presParOf" srcId="{43DD2069-F586-4C8A-810C-CC0C01ED137F}" destId="{FB6412E6-4ABB-4971-893E-D3C16C07140C}" srcOrd="4" destOrd="0" presId="urn:microsoft.com/office/officeart/2018/2/layout/IconVerticalSolidList"/>
    <dgm:cxn modelId="{5847349B-64C3-4237-A161-F59A57049E79}" type="presParOf" srcId="{FB6412E6-4ABB-4971-893E-D3C16C07140C}" destId="{F86BBC7B-7FBB-44A2-9D8E-E158701ED58B}" srcOrd="0" destOrd="0" presId="urn:microsoft.com/office/officeart/2018/2/layout/IconVerticalSolidList"/>
    <dgm:cxn modelId="{401BF84B-DC8C-40F7-A79A-9155D9AA8D9F}" type="presParOf" srcId="{FB6412E6-4ABB-4971-893E-D3C16C07140C}" destId="{4CE66538-C8FB-40B1-989C-A604FF635AFA}" srcOrd="1" destOrd="0" presId="urn:microsoft.com/office/officeart/2018/2/layout/IconVerticalSolidList"/>
    <dgm:cxn modelId="{28CA9288-15AA-4BFF-ACFB-DE997CE3507B}" type="presParOf" srcId="{FB6412E6-4ABB-4971-893E-D3C16C07140C}" destId="{614A2CAE-338F-4472-B016-2A78F0848F9D}" srcOrd="2" destOrd="0" presId="urn:microsoft.com/office/officeart/2018/2/layout/IconVerticalSolidList"/>
    <dgm:cxn modelId="{ECC7703B-EB8B-4562-9B7A-A3FF9BB5309E}" type="presParOf" srcId="{FB6412E6-4ABB-4971-893E-D3C16C07140C}" destId="{1225CA53-71AC-4606-A168-A9391121B8D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02545C1-CD9B-431E-AC6D-4C841FD6BD6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3FC8EB8-4BC5-4EB6-91F0-E3D8648CC0E3}">
      <dgm:prSet/>
      <dgm:spPr/>
      <dgm:t>
        <a:bodyPr/>
        <a:lstStyle/>
        <a:p>
          <a:r>
            <a:rPr lang="he-IL"/>
            <a:t>סמנטיקה הוא מונח לשוני, המתאר משמעות או לוגיקה הקשורה לנושא מסויים</a:t>
          </a:r>
          <a:endParaRPr lang="en-US"/>
        </a:p>
      </dgm:t>
    </dgm:pt>
    <dgm:pt modelId="{757FB583-EF48-4590-8DFC-AD66EBD9BCF2}" type="parTrans" cxnId="{91DB4690-12F5-425E-9C84-F9E81CDC690A}">
      <dgm:prSet/>
      <dgm:spPr/>
      <dgm:t>
        <a:bodyPr/>
        <a:lstStyle/>
        <a:p>
          <a:endParaRPr lang="en-US"/>
        </a:p>
      </dgm:t>
    </dgm:pt>
    <dgm:pt modelId="{05FB243D-ECAD-49A0-81B7-5D68D0E1477D}" type="sibTrans" cxnId="{91DB4690-12F5-425E-9C84-F9E81CDC690A}">
      <dgm:prSet/>
      <dgm:spPr/>
      <dgm:t>
        <a:bodyPr/>
        <a:lstStyle/>
        <a:p>
          <a:endParaRPr lang="en-US"/>
        </a:p>
      </dgm:t>
    </dgm:pt>
    <dgm:pt modelId="{801C2439-FD9B-4BF9-A3F4-C2DDFE1991BD}">
      <dgm:prSet/>
      <dgm:spPr/>
      <dgm:t>
        <a:bodyPr/>
        <a:lstStyle/>
        <a:p>
          <a:r>
            <a:rPr lang="he-IL"/>
            <a:t>הבנת שפה מבוססת על משמעות והקשר, ההבנה נעשית ע"י אדם בצורה אינטואיטיבית תוך הסתמכות על אינטואיציה וידע על השפה</a:t>
          </a:r>
          <a:endParaRPr lang="en-US"/>
        </a:p>
      </dgm:t>
    </dgm:pt>
    <dgm:pt modelId="{424C9D10-D94A-40F0-A837-609114CFC64D}" type="parTrans" cxnId="{6EAB5B80-C977-4E56-9813-92B64ADAF54E}">
      <dgm:prSet/>
      <dgm:spPr/>
      <dgm:t>
        <a:bodyPr/>
        <a:lstStyle/>
        <a:p>
          <a:endParaRPr lang="en-US"/>
        </a:p>
      </dgm:t>
    </dgm:pt>
    <dgm:pt modelId="{C3E99090-21B4-42A2-9C18-155AF86DF5D7}" type="sibTrans" cxnId="{6EAB5B80-C977-4E56-9813-92B64ADAF54E}">
      <dgm:prSet/>
      <dgm:spPr/>
      <dgm:t>
        <a:bodyPr/>
        <a:lstStyle/>
        <a:p>
          <a:endParaRPr lang="en-US"/>
        </a:p>
      </dgm:t>
    </dgm:pt>
    <dgm:pt modelId="{671A2519-9ECD-44D5-B4BC-B5A762879F60}">
      <dgm:prSet/>
      <dgm:spPr/>
      <dgm:t>
        <a:bodyPr/>
        <a:lstStyle/>
        <a:p>
          <a:r>
            <a:rPr lang="he-IL"/>
            <a:t>ניתוח סמנטי הוא תהליך להבנת המשמעות והפרשנות של מילים, סימנים ומבנה משפט</a:t>
          </a:r>
          <a:endParaRPr lang="en-US"/>
        </a:p>
      </dgm:t>
    </dgm:pt>
    <dgm:pt modelId="{136DCEA5-9F39-4B1F-AD08-D8160AB625D2}" type="parTrans" cxnId="{49CD1933-1971-47A2-9A81-D7F9136D1F1B}">
      <dgm:prSet/>
      <dgm:spPr/>
      <dgm:t>
        <a:bodyPr/>
        <a:lstStyle/>
        <a:p>
          <a:endParaRPr lang="en-US"/>
        </a:p>
      </dgm:t>
    </dgm:pt>
    <dgm:pt modelId="{BE155230-9BD1-4781-8752-219D29E32181}" type="sibTrans" cxnId="{49CD1933-1971-47A2-9A81-D7F9136D1F1B}">
      <dgm:prSet/>
      <dgm:spPr/>
      <dgm:t>
        <a:bodyPr/>
        <a:lstStyle/>
        <a:p>
          <a:endParaRPr lang="en-US"/>
        </a:p>
      </dgm:t>
    </dgm:pt>
    <dgm:pt modelId="{42895C91-F88F-4BFB-8FB4-A43B0FFB2060}">
      <dgm:prSet/>
      <dgm:spPr/>
      <dgm:t>
        <a:bodyPr/>
        <a:lstStyle/>
        <a:p>
          <a:r>
            <a:rPr lang="he-IL"/>
            <a:t>ניתוח סמנטי הוא אחד מהבעיות המורכבות ב-NLP ואינו נפתר לגמרי</a:t>
          </a:r>
          <a:endParaRPr lang="en-US"/>
        </a:p>
      </dgm:t>
    </dgm:pt>
    <dgm:pt modelId="{ED61A9A7-83FA-477F-A7D8-DE74DF9CB93D}" type="parTrans" cxnId="{22315291-3B8C-47B4-979A-F5111494AA8D}">
      <dgm:prSet/>
      <dgm:spPr/>
      <dgm:t>
        <a:bodyPr/>
        <a:lstStyle/>
        <a:p>
          <a:endParaRPr lang="en-US"/>
        </a:p>
      </dgm:t>
    </dgm:pt>
    <dgm:pt modelId="{4DB02C87-1B67-4BDF-8906-894B77145618}" type="sibTrans" cxnId="{22315291-3B8C-47B4-979A-F5111494AA8D}">
      <dgm:prSet/>
      <dgm:spPr/>
      <dgm:t>
        <a:bodyPr/>
        <a:lstStyle/>
        <a:p>
          <a:endParaRPr lang="en-US"/>
        </a:p>
      </dgm:t>
    </dgm:pt>
    <dgm:pt modelId="{F27F8AEF-EB3C-41C1-824F-453E5B704098}" type="pres">
      <dgm:prSet presAssocID="{F02545C1-CD9B-431E-AC6D-4C841FD6BD66}" presName="root" presStyleCnt="0">
        <dgm:presLayoutVars>
          <dgm:dir/>
          <dgm:resizeHandles val="exact"/>
        </dgm:presLayoutVars>
      </dgm:prSet>
      <dgm:spPr/>
    </dgm:pt>
    <dgm:pt modelId="{B99B7E9F-F55A-491F-A851-B4E4C52E40E0}" type="pres">
      <dgm:prSet presAssocID="{D3FC8EB8-4BC5-4EB6-91F0-E3D8648CC0E3}" presName="compNode" presStyleCnt="0"/>
      <dgm:spPr/>
    </dgm:pt>
    <dgm:pt modelId="{7CE01A1B-538B-46B8-9FB3-DADA43152806}" type="pres">
      <dgm:prSet presAssocID="{D3FC8EB8-4BC5-4EB6-91F0-E3D8648CC0E3}" presName="bgRect" presStyleLbl="bgShp" presStyleIdx="0" presStyleCnt="4"/>
      <dgm:spPr/>
    </dgm:pt>
    <dgm:pt modelId="{178F0733-8430-4423-9AB9-ED867383492B}" type="pres">
      <dgm:prSet presAssocID="{D3FC8EB8-4BC5-4EB6-91F0-E3D8648CC0E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80D83677-9536-4782-8248-2955FEBE81E7}" type="pres">
      <dgm:prSet presAssocID="{D3FC8EB8-4BC5-4EB6-91F0-E3D8648CC0E3}" presName="spaceRect" presStyleCnt="0"/>
      <dgm:spPr/>
    </dgm:pt>
    <dgm:pt modelId="{4E692B14-AC80-4E60-BDB1-E9189F9C95D4}" type="pres">
      <dgm:prSet presAssocID="{D3FC8EB8-4BC5-4EB6-91F0-E3D8648CC0E3}" presName="parTx" presStyleLbl="revTx" presStyleIdx="0" presStyleCnt="4">
        <dgm:presLayoutVars>
          <dgm:chMax val="0"/>
          <dgm:chPref val="0"/>
        </dgm:presLayoutVars>
      </dgm:prSet>
      <dgm:spPr/>
    </dgm:pt>
    <dgm:pt modelId="{11BBB04C-6AC7-42CF-B9F9-A540E61B3471}" type="pres">
      <dgm:prSet presAssocID="{05FB243D-ECAD-49A0-81B7-5D68D0E1477D}" presName="sibTrans" presStyleCnt="0"/>
      <dgm:spPr/>
    </dgm:pt>
    <dgm:pt modelId="{A9A26831-0223-406D-B7C4-75C4EB0FBDE4}" type="pres">
      <dgm:prSet presAssocID="{801C2439-FD9B-4BF9-A3F4-C2DDFE1991BD}" presName="compNode" presStyleCnt="0"/>
      <dgm:spPr/>
    </dgm:pt>
    <dgm:pt modelId="{338EAB59-0D06-4861-8E1C-2A41AFA01F3D}" type="pres">
      <dgm:prSet presAssocID="{801C2439-FD9B-4BF9-A3F4-C2DDFE1991BD}" presName="bgRect" presStyleLbl="bgShp" presStyleIdx="1" presStyleCnt="4"/>
      <dgm:spPr/>
    </dgm:pt>
    <dgm:pt modelId="{0208E4D8-96B5-47A4-A2DA-0A8960003B77}" type="pres">
      <dgm:prSet presAssocID="{801C2439-FD9B-4BF9-A3F4-C2DDFE1991B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D883B9C7-4A7A-4D4C-8C29-09E4F26F1A62}" type="pres">
      <dgm:prSet presAssocID="{801C2439-FD9B-4BF9-A3F4-C2DDFE1991BD}" presName="spaceRect" presStyleCnt="0"/>
      <dgm:spPr/>
    </dgm:pt>
    <dgm:pt modelId="{74F829AC-174A-4435-B4DE-DAB844053D71}" type="pres">
      <dgm:prSet presAssocID="{801C2439-FD9B-4BF9-A3F4-C2DDFE1991BD}" presName="parTx" presStyleLbl="revTx" presStyleIdx="1" presStyleCnt="4">
        <dgm:presLayoutVars>
          <dgm:chMax val="0"/>
          <dgm:chPref val="0"/>
        </dgm:presLayoutVars>
      </dgm:prSet>
      <dgm:spPr/>
    </dgm:pt>
    <dgm:pt modelId="{30BAC249-2A37-4566-8796-B54C1C85DF50}" type="pres">
      <dgm:prSet presAssocID="{C3E99090-21B4-42A2-9C18-155AF86DF5D7}" presName="sibTrans" presStyleCnt="0"/>
      <dgm:spPr/>
    </dgm:pt>
    <dgm:pt modelId="{13552289-205E-41E0-9F46-7D54F48C65C4}" type="pres">
      <dgm:prSet presAssocID="{671A2519-9ECD-44D5-B4BC-B5A762879F60}" presName="compNode" presStyleCnt="0"/>
      <dgm:spPr/>
    </dgm:pt>
    <dgm:pt modelId="{51839281-C461-4596-9632-7FD28F69B45F}" type="pres">
      <dgm:prSet presAssocID="{671A2519-9ECD-44D5-B4BC-B5A762879F60}" presName="bgRect" presStyleLbl="bgShp" presStyleIdx="2" presStyleCnt="4"/>
      <dgm:spPr/>
    </dgm:pt>
    <dgm:pt modelId="{22E6384A-D8E8-433F-A6F1-5187B58C5945}" type="pres">
      <dgm:prSet presAssocID="{671A2519-9ECD-44D5-B4BC-B5A762879F6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A5F23392-348D-4F2B-A645-74AAEED16604}" type="pres">
      <dgm:prSet presAssocID="{671A2519-9ECD-44D5-B4BC-B5A762879F60}" presName="spaceRect" presStyleCnt="0"/>
      <dgm:spPr/>
    </dgm:pt>
    <dgm:pt modelId="{E843BA8E-6B92-4C56-A5E0-2FE556FD6774}" type="pres">
      <dgm:prSet presAssocID="{671A2519-9ECD-44D5-B4BC-B5A762879F60}" presName="parTx" presStyleLbl="revTx" presStyleIdx="2" presStyleCnt="4">
        <dgm:presLayoutVars>
          <dgm:chMax val="0"/>
          <dgm:chPref val="0"/>
        </dgm:presLayoutVars>
      </dgm:prSet>
      <dgm:spPr/>
    </dgm:pt>
    <dgm:pt modelId="{23033824-D17B-472B-A752-AC0EEEE93B58}" type="pres">
      <dgm:prSet presAssocID="{BE155230-9BD1-4781-8752-219D29E32181}" presName="sibTrans" presStyleCnt="0"/>
      <dgm:spPr/>
    </dgm:pt>
    <dgm:pt modelId="{A57DD7B8-1E87-4938-8DD9-929A4C3091C4}" type="pres">
      <dgm:prSet presAssocID="{42895C91-F88F-4BFB-8FB4-A43B0FFB2060}" presName="compNode" presStyleCnt="0"/>
      <dgm:spPr/>
    </dgm:pt>
    <dgm:pt modelId="{25F6F17E-7653-4B1E-8C1F-963ABCF864E7}" type="pres">
      <dgm:prSet presAssocID="{42895C91-F88F-4BFB-8FB4-A43B0FFB2060}" presName="bgRect" presStyleLbl="bgShp" presStyleIdx="3" presStyleCnt="4"/>
      <dgm:spPr/>
    </dgm:pt>
    <dgm:pt modelId="{520D57F9-A037-40EA-9A60-7D7C2C23013F}" type="pres">
      <dgm:prSet presAssocID="{42895C91-F88F-4BFB-8FB4-A43B0FFB206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B68E351-57DC-418C-82BD-B71CF38C7A0A}" type="pres">
      <dgm:prSet presAssocID="{42895C91-F88F-4BFB-8FB4-A43B0FFB2060}" presName="spaceRect" presStyleCnt="0"/>
      <dgm:spPr/>
    </dgm:pt>
    <dgm:pt modelId="{8D7E521A-5693-4499-B409-72C7336B99BB}" type="pres">
      <dgm:prSet presAssocID="{42895C91-F88F-4BFB-8FB4-A43B0FFB206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9CD1933-1971-47A2-9A81-D7F9136D1F1B}" srcId="{F02545C1-CD9B-431E-AC6D-4C841FD6BD66}" destId="{671A2519-9ECD-44D5-B4BC-B5A762879F60}" srcOrd="2" destOrd="0" parTransId="{136DCEA5-9F39-4B1F-AD08-D8160AB625D2}" sibTransId="{BE155230-9BD1-4781-8752-219D29E32181}"/>
    <dgm:cxn modelId="{6ECC2F37-96F3-419E-8E67-B329BCC9E36B}" type="presOf" srcId="{F02545C1-CD9B-431E-AC6D-4C841FD6BD66}" destId="{F27F8AEF-EB3C-41C1-824F-453E5B704098}" srcOrd="0" destOrd="0" presId="urn:microsoft.com/office/officeart/2018/2/layout/IconVerticalSolidList"/>
    <dgm:cxn modelId="{FDFAF03D-C985-429F-AB00-2C6EAD0C153D}" type="presOf" srcId="{801C2439-FD9B-4BF9-A3F4-C2DDFE1991BD}" destId="{74F829AC-174A-4435-B4DE-DAB844053D71}" srcOrd="0" destOrd="0" presId="urn:microsoft.com/office/officeart/2018/2/layout/IconVerticalSolidList"/>
    <dgm:cxn modelId="{018FD145-CC18-4CC6-B04C-8DC5837AD0EA}" type="presOf" srcId="{D3FC8EB8-4BC5-4EB6-91F0-E3D8648CC0E3}" destId="{4E692B14-AC80-4E60-BDB1-E9189F9C95D4}" srcOrd="0" destOrd="0" presId="urn:microsoft.com/office/officeart/2018/2/layout/IconVerticalSolidList"/>
    <dgm:cxn modelId="{6EAB5B80-C977-4E56-9813-92B64ADAF54E}" srcId="{F02545C1-CD9B-431E-AC6D-4C841FD6BD66}" destId="{801C2439-FD9B-4BF9-A3F4-C2DDFE1991BD}" srcOrd="1" destOrd="0" parTransId="{424C9D10-D94A-40F0-A837-609114CFC64D}" sibTransId="{C3E99090-21B4-42A2-9C18-155AF86DF5D7}"/>
    <dgm:cxn modelId="{91DB4690-12F5-425E-9C84-F9E81CDC690A}" srcId="{F02545C1-CD9B-431E-AC6D-4C841FD6BD66}" destId="{D3FC8EB8-4BC5-4EB6-91F0-E3D8648CC0E3}" srcOrd="0" destOrd="0" parTransId="{757FB583-EF48-4590-8DFC-AD66EBD9BCF2}" sibTransId="{05FB243D-ECAD-49A0-81B7-5D68D0E1477D}"/>
    <dgm:cxn modelId="{22315291-3B8C-47B4-979A-F5111494AA8D}" srcId="{F02545C1-CD9B-431E-AC6D-4C841FD6BD66}" destId="{42895C91-F88F-4BFB-8FB4-A43B0FFB2060}" srcOrd="3" destOrd="0" parTransId="{ED61A9A7-83FA-477F-A7D8-DE74DF9CB93D}" sibTransId="{4DB02C87-1B67-4BDF-8906-894B77145618}"/>
    <dgm:cxn modelId="{72C79392-E1F1-432E-9650-62C92E7E0BFE}" type="presOf" srcId="{42895C91-F88F-4BFB-8FB4-A43B0FFB2060}" destId="{8D7E521A-5693-4499-B409-72C7336B99BB}" srcOrd="0" destOrd="0" presId="urn:microsoft.com/office/officeart/2018/2/layout/IconVerticalSolidList"/>
    <dgm:cxn modelId="{64ABE5FF-F394-47CB-8D88-81459B99872C}" type="presOf" srcId="{671A2519-9ECD-44D5-B4BC-B5A762879F60}" destId="{E843BA8E-6B92-4C56-A5E0-2FE556FD6774}" srcOrd="0" destOrd="0" presId="urn:microsoft.com/office/officeart/2018/2/layout/IconVerticalSolidList"/>
    <dgm:cxn modelId="{145FEAC4-B840-4EFD-A587-D271131CC908}" type="presParOf" srcId="{F27F8AEF-EB3C-41C1-824F-453E5B704098}" destId="{B99B7E9F-F55A-491F-A851-B4E4C52E40E0}" srcOrd="0" destOrd="0" presId="urn:microsoft.com/office/officeart/2018/2/layout/IconVerticalSolidList"/>
    <dgm:cxn modelId="{BC8E8B43-5B4B-45A4-84BF-5D3B05F400E7}" type="presParOf" srcId="{B99B7E9F-F55A-491F-A851-B4E4C52E40E0}" destId="{7CE01A1B-538B-46B8-9FB3-DADA43152806}" srcOrd="0" destOrd="0" presId="urn:microsoft.com/office/officeart/2018/2/layout/IconVerticalSolidList"/>
    <dgm:cxn modelId="{274DE295-D55B-4F17-B20C-601CBD59CC69}" type="presParOf" srcId="{B99B7E9F-F55A-491F-A851-B4E4C52E40E0}" destId="{178F0733-8430-4423-9AB9-ED867383492B}" srcOrd="1" destOrd="0" presId="urn:microsoft.com/office/officeart/2018/2/layout/IconVerticalSolidList"/>
    <dgm:cxn modelId="{AD665974-66C0-459D-8A3F-6B1451164491}" type="presParOf" srcId="{B99B7E9F-F55A-491F-A851-B4E4C52E40E0}" destId="{80D83677-9536-4782-8248-2955FEBE81E7}" srcOrd="2" destOrd="0" presId="urn:microsoft.com/office/officeart/2018/2/layout/IconVerticalSolidList"/>
    <dgm:cxn modelId="{57BA2F27-A788-4B8C-98D1-B8575D8C4EBC}" type="presParOf" srcId="{B99B7E9F-F55A-491F-A851-B4E4C52E40E0}" destId="{4E692B14-AC80-4E60-BDB1-E9189F9C95D4}" srcOrd="3" destOrd="0" presId="urn:microsoft.com/office/officeart/2018/2/layout/IconVerticalSolidList"/>
    <dgm:cxn modelId="{25F64D71-D15E-4D85-833F-4CC5D382B11B}" type="presParOf" srcId="{F27F8AEF-EB3C-41C1-824F-453E5B704098}" destId="{11BBB04C-6AC7-42CF-B9F9-A540E61B3471}" srcOrd="1" destOrd="0" presId="urn:microsoft.com/office/officeart/2018/2/layout/IconVerticalSolidList"/>
    <dgm:cxn modelId="{C3B70532-9046-4FBB-8017-82EB0427904F}" type="presParOf" srcId="{F27F8AEF-EB3C-41C1-824F-453E5B704098}" destId="{A9A26831-0223-406D-B7C4-75C4EB0FBDE4}" srcOrd="2" destOrd="0" presId="urn:microsoft.com/office/officeart/2018/2/layout/IconVerticalSolidList"/>
    <dgm:cxn modelId="{311602F6-F20B-4BBE-8C93-D63FFFE337A9}" type="presParOf" srcId="{A9A26831-0223-406D-B7C4-75C4EB0FBDE4}" destId="{338EAB59-0D06-4861-8E1C-2A41AFA01F3D}" srcOrd="0" destOrd="0" presId="urn:microsoft.com/office/officeart/2018/2/layout/IconVerticalSolidList"/>
    <dgm:cxn modelId="{D8429D51-B810-49E5-A841-058908C8FE61}" type="presParOf" srcId="{A9A26831-0223-406D-B7C4-75C4EB0FBDE4}" destId="{0208E4D8-96B5-47A4-A2DA-0A8960003B77}" srcOrd="1" destOrd="0" presId="urn:microsoft.com/office/officeart/2018/2/layout/IconVerticalSolidList"/>
    <dgm:cxn modelId="{AC827697-972D-4F5C-85B0-1A2BA47959F0}" type="presParOf" srcId="{A9A26831-0223-406D-B7C4-75C4EB0FBDE4}" destId="{D883B9C7-4A7A-4D4C-8C29-09E4F26F1A62}" srcOrd="2" destOrd="0" presId="urn:microsoft.com/office/officeart/2018/2/layout/IconVerticalSolidList"/>
    <dgm:cxn modelId="{E6F941F3-5BBF-4061-B8C0-7D2675499256}" type="presParOf" srcId="{A9A26831-0223-406D-B7C4-75C4EB0FBDE4}" destId="{74F829AC-174A-4435-B4DE-DAB844053D71}" srcOrd="3" destOrd="0" presId="urn:microsoft.com/office/officeart/2018/2/layout/IconVerticalSolidList"/>
    <dgm:cxn modelId="{E9AC6F6A-382B-476F-8FE8-758612FB8D06}" type="presParOf" srcId="{F27F8AEF-EB3C-41C1-824F-453E5B704098}" destId="{30BAC249-2A37-4566-8796-B54C1C85DF50}" srcOrd="3" destOrd="0" presId="urn:microsoft.com/office/officeart/2018/2/layout/IconVerticalSolidList"/>
    <dgm:cxn modelId="{4F940AB5-717E-4BE2-A705-952AE11032CD}" type="presParOf" srcId="{F27F8AEF-EB3C-41C1-824F-453E5B704098}" destId="{13552289-205E-41E0-9F46-7D54F48C65C4}" srcOrd="4" destOrd="0" presId="urn:microsoft.com/office/officeart/2018/2/layout/IconVerticalSolidList"/>
    <dgm:cxn modelId="{1FFB4F21-CFFB-4ED9-92DF-B3604ECCBE57}" type="presParOf" srcId="{13552289-205E-41E0-9F46-7D54F48C65C4}" destId="{51839281-C461-4596-9632-7FD28F69B45F}" srcOrd="0" destOrd="0" presId="urn:microsoft.com/office/officeart/2018/2/layout/IconVerticalSolidList"/>
    <dgm:cxn modelId="{53FC3C69-E086-41F6-812A-EFFB33E278CF}" type="presParOf" srcId="{13552289-205E-41E0-9F46-7D54F48C65C4}" destId="{22E6384A-D8E8-433F-A6F1-5187B58C5945}" srcOrd="1" destOrd="0" presId="urn:microsoft.com/office/officeart/2018/2/layout/IconVerticalSolidList"/>
    <dgm:cxn modelId="{56D64412-C262-4C39-B6AD-2B29E47139B3}" type="presParOf" srcId="{13552289-205E-41E0-9F46-7D54F48C65C4}" destId="{A5F23392-348D-4F2B-A645-74AAEED16604}" srcOrd="2" destOrd="0" presId="urn:microsoft.com/office/officeart/2018/2/layout/IconVerticalSolidList"/>
    <dgm:cxn modelId="{8F0B6C8D-98E5-4262-A8DC-F73C3CE3CA2A}" type="presParOf" srcId="{13552289-205E-41E0-9F46-7D54F48C65C4}" destId="{E843BA8E-6B92-4C56-A5E0-2FE556FD6774}" srcOrd="3" destOrd="0" presId="urn:microsoft.com/office/officeart/2018/2/layout/IconVerticalSolidList"/>
    <dgm:cxn modelId="{329F3924-96D3-4A34-9583-CA111C796AB3}" type="presParOf" srcId="{F27F8AEF-EB3C-41C1-824F-453E5B704098}" destId="{23033824-D17B-472B-A752-AC0EEEE93B58}" srcOrd="5" destOrd="0" presId="urn:microsoft.com/office/officeart/2018/2/layout/IconVerticalSolidList"/>
    <dgm:cxn modelId="{81B21EF2-6B51-4556-B528-C04BD4F19291}" type="presParOf" srcId="{F27F8AEF-EB3C-41C1-824F-453E5B704098}" destId="{A57DD7B8-1E87-4938-8DD9-929A4C3091C4}" srcOrd="6" destOrd="0" presId="urn:microsoft.com/office/officeart/2018/2/layout/IconVerticalSolidList"/>
    <dgm:cxn modelId="{FB344A87-59CA-4AFA-8926-0355CB75837B}" type="presParOf" srcId="{A57DD7B8-1E87-4938-8DD9-929A4C3091C4}" destId="{25F6F17E-7653-4B1E-8C1F-963ABCF864E7}" srcOrd="0" destOrd="0" presId="urn:microsoft.com/office/officeart/2018/2/layout/IconVerticalSolidList"/>
    <dgm:cxn modelId="{EF612AC2-78F1-4D56-81D0-967FC9ACAD1A}" type="presParOf" srcId="{A57DD7B8-1E87-4938-8DD9-929A4C3091C4}" destId="{520D57F9-A037-40EA-9A60-7D7C2C23013F}" srcOrd="1" destOrd="0" presId="urn:microsoft.com/office/officeart/2018/2/layout/IconVerticalSolidList"/>
    <dgm:cxn modelId="{382B8693-6EC7-476D-937D-03C85D45D073}" type="presParOf" srcId="{A57DD7B8-1E87-4938-8DD9-929A4C3091C4}" destId="{3B68E351-57DC-418C-82BD-B71CF38C7A0A}" srcOrd="2" destOrd="0" presId="urn:microsoft.com/office/officeart/2018/2/layout/IconVerticalSolidList"/>
    <dgm:cxn modelId="{EA5CFA1B-624E-482A-B3A7-8154239C2127}" type="presParOf" srcId="{A57DD7B8-1E87-4938-8DD9-929A4C3091C4}" destId="{8D7E521A-5693-4499-B409-72C7336B99B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279A524-E61E-4E4D-8425-A923E7C12DC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ABB867E-6C46-4F9E-B8EB-C9F63DB80B7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he-IL"/>
            <a:t>Pipeline</a:t>
          </a:r>
          <a:endParaRPr lang="en-US"/>
        </a:p>
      </dgm:t>
    </dgm:pt>
    <dgm:pt modelId="{51D2AEF7-F922-4F6D-8DC4-2E694D184F97}" type="parTrans" cxnId="{652F156C-B16E-4046-A3F1-46D6310BF135}">
      <dgm:prSet/>
      <dgm:spPr/>
      <dgm:t>
        <a:bodyPr/>
        <a:lstStyle/>
        <a:p>
          <a:endParaRPr lang="en-US"/>
        </a:p>
      </dgm:t>
    </dgm:pt>
    <dgm:pt modelId="{13BB046C-6443-4410-989B-C77F43BC6C05}" type="sibTrans" cxnId="{652F156C-B16E-4046-A3F1-46D6310BF135}">
      <dgm:prSet/>
      <dgm:spPr/>
      <dgm:t>
        <a:bodyPr/>
        <a:lstStyle/>
        <a:p>
          <a:endParaRPr lang="en-US"/>
        </a:p>
      </dgm:t>
    </dgm:pt>
    <dgm:pt modelId="{8DD56AD4-39A9-40E3-BC9B-0668F817FAC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he-IL"/>
            <a:t>Text Preprocessing</a:t>
          </a:r>
          <a:endParaRPr lang="en-US"/>
        </a:p>
      </dgm:t>
    </dgm:pt>
    <dgm:pt modelId="{2CB4A69F-7AD7-41F3-BEAE-D669EBD4EB27}" type="parTrans" cxnId="{E4A15ED3-7650-4FCF-AF7D-0588DF8028E3}">
      <dgm:prSet/>
      <dgm:spPr/>
      <dgm:t>
        <a:bodyPr/>
        <a:lstStyle/>
        <a:p>
          <a:endParaRPr lang="en-US"/>
        </a:p>
      </dgm:t>
    </dgm:pt>
    <dgm:pt modelId="{4789D695-6AA2-404A-975B-6A3A77A4EA09}" type="sibTrans" cxnId="{E4A15ED3-7650-4FCF-AF7D-0588DF8028E3}">
      <dgm:prSet/>
      <dgm:spPr/>
      <dgm:t>
        <a:bodyPr/>
        <a:lstStyle/>
        <a:p>
          <a:endParaRPr lang="en-US"/>
        </a:p>
      </dgm:t>
    </dgm:pt>
    <dgm:pt modelId="{2E2FF475-FAA0-4E2F-BDA2-56BD64C5A91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he-IL"/>
            <a:t>Feature Engineering</a:t>
          </a:r>
          <a:endParaRPr lang="en-US"/>
        </a:p>
      </dgm:t>
    </dgm:pt>
    <dgm:pt modelId="{881DE8C6-1CCA-4216-AFC8-608414D76CF1}" type="parTrans" cxnId="{0B88ABFA-39B6-43C8-A3CF-BF2975EAB38C}">
      <dgm:prSet/>
      <dgm:spPr/>
      <dgm:t>
        <a:bodyPr/>
        <a:lstStyle/>
        <a:p>
          <a:endParaRPr lang="en-US"/>
        </a:p>
      </dgm:t>
    </dgm:pt>
    <dgm:pt modelId="{135369EC-5B8D-44DA-B22B-82C22F77D4C3}" type="sibTrans" cxnId="{0B88ABFA-39B6-43C8-A3CF-BF2975EAB38C}">
      <dgm:prSet/>
      <dgm:spPr/>
      <dgm:t>
        <a:bodyPr/>
        <a:lstStyle/>
        <a:p>
          <a:endParaRPr lang="en-US"/>
        </a:p>
      </dgm:t>
    </dgm:pt>
    <dgm:pt modelId="{B8CB3F76-04DA-40B6-B44B-A2CC864A31E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he-IL"/>
            <a:t>NLTK and</a:t>
          </a:r>
          <a:br>
            <a:rPr lang="he-IL" dirty="0"/>
          </a:br>
          <a:r>
            <a:rPr lang="af-ZA"/>
            <a:t>Word</a:t>
          </a:r>
          <a:r>
            <a:rPr lang="he-IL"/>
            <a:t>_</a:t>
          </a:r>
          <a:r>
            <a:rPr lang="af-ZA"/>
            <a:t>To_Vec</a:t>
          </a:r>
          <a:br>
            <a:rPr lang="he-IL" dirty="0"/>
          </a:br>
          <a:r>
            <a:rPr lang="he-IL"/>
            <a:t> functions</a:t>
          </a:r>
          <a:endParaRPr lang="en-US"/>
        </a:p>
      </dgm:t>
    </dgm:pt>
    <dgm:pt modelId="{EEABA25B-DF21-484C-8040-F554155D0DAA}" type="parTrans" cxnId="{74BF86AC-8D1E-4E2E-94F0-C3866D07B09A}">
      <dgm:prSet/>
      <dgm:spPr/>
      <dgm:t>
        <a:bodyPr/>
        <a:lstStyle/>
        <a:p>
          <a:endParaRPr lang="en-US"/>
        </a:p>
      </dgm:t>
    </dgm:pt>
    <dgm:pt modelId="{5D82C632-7E07-46FB-8E73-57D68FEBB3B0}" type="sibTrans" cxnId="{74BF86AC-8D1E-4E2E-94F0-C3866D07B09A}">
      <dgm:prSet/>
      <dgm:spPr/>
      <dgm:t>
        <a:bodyPr/>
        <a:lstStyle/>
        <a:p>
          <a:endParaRPr lang="en-US"/>
        </a:p>
      </dgm:t>
    </dgm:pt>
    <dgm:pt modelId="{708A34A2-C648-4CB8-855A-6A48DB1FC3C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he-IL"/>
            <a:t>Text classification</a:t>
          </a:r>
          <a:endParaRPr lang="en-US"/>
        </a:p>
      </dgm:t>
    </dgm:pt>
    <dgm:pt modelId="{D764ED54-DE6D-4F79-9A54-8AA37E69EAF8}" type="parTrans" cxnId="{260B6A2D-5B36-4A76-AF90-8107A20927D8}">
      <dgm:prSet/>
      <dgm:spPr/>
      <dgm:t>
        <a:bodyPr/>
        <a:lstStyle/>
        <a:p>
          <a:endParaRPr lang="en-US"/>
        </a:p>
      </dgm:t>
    </dgm:pt>
    <dgm:pt modelId="{299EEA03-2874-43E9-8DA8-D19BE46484AE}" type="sibTrans" cxnId="{260B6A2D-5B36-4A76-AF90-8107A20927D8}">
      <dgm:prSet/>
      <dgm:spPr/>
      <dgm:t>
        <a:bodyPr/>
        <a:lstStyle/>
        <a:p>
          <a:endParaRPr lang="en-US"/>
        </a:p>
      </dgm:t>
    </dgm:pt>
    <dgm:pt modelId="{923E7E98-7760-4F30-A1BC-25F362228B2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he-IL"/>
            <a:t>Text Clustering</a:t>
          </a:r>
          <a:endParaRPr lang="en-US"/>
        </a:p>
      </dgm:t>
    </dgm:pt>
    <dgm:pt modelId="{41613541-50EE-4316-A7F2-4471D0E16ED2}" type="parTrans" cxnId="{FCD6EBDB-F492-4AE5-9E40-269BF3DC41B5}">
      <dgm:prSet/>
      <dgm:spPr/>
      <dgm:t>
        <a:bodyPr/>
        <a:lstStyle/>
        <a:p>
          <a:endParaRPr lang="en-US"/>
        </a:p>
      </dgm:t>
    </dgm:pt>
    <dgm:pt modelId="{256B6FC9-7095-46FD-847F-105B3730235F}" type="sibTrans" cxnId="{FCD6EBDB-F492-4AE5-9E40-269BF3DC41B5}">
      <dgm:prSet/>
      <dgm:spPr/>
      <dgm:t>
        <a:bodyPr/>
        <a:lstStyle/>
        <a:p>
          <a:endParaRPr lang="en-US"/>
        </a:p>
      </dgm:t>
    </dgm:pt>
    <dgm:pt modelId="{2DDA969B-8D55-4E43-99B3-56E1CE6FFCE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he-IL"/>
            <a:t>NLP and Deep Learning</a:t>
          </a:r>
          <a:endParaRPr lang="en-US"/>
        </a:p>
      </dgm:t>
    </dgm:pt>
    <dgm:pt modelId="{1E020029-62D5-485A-BAF0-29240BDAA33E}" type="parTrans" cxnId="{2A3B7547-5675-459B-91CB-11194105A868}">
      <dgm:prSet/>
      <dgm:spPr/>
      <dgm:t>
        <a:bodyPr/>
        <a:lstStyle/>
        <a:p>
          <a:endParaRPr lang="en-US"/>
        </a:p>
      </dgm:t>
    </dgm:pt>
    <dgm:pt modelId="{72E24312-3A5E-40F1-B785-49491AA506C4}" type="sibTrans" cxnId="{2A3B7547-5675-459B-91CB-11194105A868}">
      <dgm:prSet/>
      <dgm:spPr/>
      <dgm:t>
        <a:bodyPr/>
        <a:lstStyle/>
        <a:p>
          <a:endParaRPr lang="en-US"/>
        </a:p>
      </dgm:t>
    </dgm:pt>
    <dgm:pt modelId="{94507670-D814-4BDE-AB67-265FBC94C84B}" type="pres">
      <dgm:prSet presAssocID="{F279A524-E61E-4E4D-8425-A923E7C12DC7}" presName="root" presStyleCnt="0">
        <dgm:presLayoutVars>
          <dgm:dir/>
          <dgm:resizeHandles val="exact"/>
        </dgm:presLayoutVars>
      </dgm:prSet>
      <dgm:spPr/>
    </dgm:pt>
    <dgm:pt modelId="{09E88500-EA0E-4077-B2A3-3F67A8CBA6C3}" type="pres">
      <dgm:prSet presAssocID="{FABB867E-6C46-4F9E-B8EB-C9F63DB80B75}" presName="compNode" presStyleCnt="0"/>
      <dgm:spPr/>
    </dgm:pt>
    <dgm:pt modelId="{2D5D45E1-B262-4FF0-A26F-A6F35B41CF7B}" type="pres">
      <dgm:prSet presAssocID="{FABB867E-6C46-4F9E-B8EB-C9F63DB80B75}" presName="iconBgRect" presStyleLbl="bgShp" presStyleIdx="0" presStyleCnt="7"/>
      <dgm:spPr/>
    </dgm:pt>
    <dgm:pt modelId="{85769A01-FC84-4634-9644-AC3C4E41722A}" type="pres">
      <dgm:prSet presAssocID="{FABB867E-6C46-4F9E-B8EB-C9F63DB80B75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flows"/>
        </a:ext>
      </dgm:extLst>
    </dgm:pt>
    <dgm:pt modelId="{DA32BFCB-548C-45C5-A5E2-B0C315B41CB7}" type="pres">
      <dgm:prSet presAssocID="{FABB867E-6C46-4F9E-B8EB-C9F63DB80B75}" presName="spaceRect" presStyleCnt="0"/>
      <dgm:spPr/>
    </dgm:pt>
    <dgm:pt modelId="{BCC72C0D-66A3-4602-9D3B-7273623A8A8C}" type="pres">
      <dgm:prSet presAssocID="{FABB867E-6C46-4F9E-B8EB-C9F63DB80B75}" presName="textRect" presStyleLbl="revTx" presStyleIdx="0" presStyleCnt="7">
        <dgm:presLayoutVars>
          <dgm:chMax val="1"/>
          <dgm:chPref val="1"/>
        </dgm:presLayoutVars>
      </dgm:prSet>
      <dgm:spPr/>
    </dgm:pt>
    <dgm:pt modelId="{85F6E045-F89F-4DDD-B253-0B4B743BFAF9}" type="pres">
      <dgm:prSet presAssocID="{13BB046C-6443-4410-989B-C77F43BC6C05}" presName="sibTrans" presStyleCnt="0"/>
      <dgm:spPr/>
    </dgm:pt>
    <dgm:pt modelId="{AC3EDD40-F3FD-43A5-89F1-3BC2DCCD75D8}" type="pres">
      <dgm:prSet presAssocID="{8DD56AD4-39A9-40E3-BC9B-0668F817FAC0}" presName="compNode" presStyleCnt="0"/>
      <dgm:spPr/>
    </dgm:pt>
    <dgm:pt modelId="{D76B90D2-8BEA-482E-BCA9-C538D0093E89}" type="pres">
      <dgm:prSet presAssocID="{8DD56AD4-39A9-40E3-BC9B-0668F817FAC0}" presName="iconBgRect" presStyleLbl="bgShp" presStyleIdx="1" presStyleCnt="7"/>
      <dgm:spPr/>
    </dgm:pt>
    <dgm:pt modelId="{BC681E74-3CD9-456A-BD20-485209189F95}" type="pres">
      <dgm:prSet presAssocID="{8DD56AD4-39A9-40E3-BC9B-0668F817FAC0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Outline"/>
        </a:ext>
      </dgm:extLst>
    </dgm:pt>
    <dgm:pt modelId="{AC10AF5C-F4F9-47BA-9515-3A6424A042EC}" type="pres">
      <dgm:prSet presAssocID="{8DD56AD4-39A9-40E3-BC9B-0668F817FAC0}" presName="spaceRect" presStyleCnt="0"/>
      <dgm:spPr/>
    </dgm:pt>
    <dgm:pt modelId="{9577E908-C888-40D5-BCE0-FF312DA166B8}" type="pres">
      <dgm:prSet presAssocID="{8DD56AD4-39A9-40E3-BC9B-0668F817FAC0}" presName="textRect" presStyleLbl="revTx" presStyleIdx="1" presStyleCnt="7">
        <dgm:presLayoutVars>
          <dgm:chMax val="1"/>
          <dgm:chPref val="1"/>
        </dgm:presLayoutVars>
      </dgm:prSet>
      <dgm:spPr/>
    </dgm:pt>
    <dgm:pt modelId="{FE4FD25B-74EC-4750-BF49-A4D19E3B16E5}" type="pres">
      <dgm:prSet presAssocID="{4789D695-6AA2-404A-975B-6A3A77A4EA09}" presName="sibTrans" presStyleCnt="0"/>
      <dgm:spPr/>
    </dgm:pt>
    <dgm:pt modelId="{610E5B0A-6C9F-4B3B-BC9A-D323FEF94F09}" type="pres">
      <dgm:prSet presAssocID="{2E2FF475-FAA0-4E2F-BDA2-56BD64C5A913}" presName="compNode" presStyleCnt="0"/>
      <dgm:spPr/>
    </dgm:pt>
    <dgm:pt modelId="{29B6AEF1-36AA-4476-824D-147AA9702770}" type="pres">
      <dgm:prSet presAssocID="{2E2FF475-FAA0-4E2F-BDA2-56BD64C5A913}" presName="iconBgRect" presStyleLbl="bgShp" presStyleIdx="2" presStyleCnt="7"/>
      <dgm:spPr/>
    </dgm:pt>
    <dgm:pt modelId="{162181D4-8AC3-4009-9591-A1AD8825F19C}" type="pres">
      <dgm:prSet presAssocID="{2E2FF475-FAA0-4E2F-BDA2-56BD64C5A913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sign"/>
        </a:ext>
      </dgm:extLst>
    </dgm:pt>
    <dgm:pt modelId="{A6A9F36B-6463-4DA6-8488-AE0972B0BA24}" type="pres">
      <dgm:prSet presAssocID="{2E2FF475-FAA0-4E2F-BDA2-56BD64C5A913}" presName="spaceRect" presStyleCnt="0"/>
      <dgm:spPr/>
    </dgm:pt>
    <dgm:pt modelId="{09E60428-6956-4793-A811-22FB501B08A0}" type="pres">
      <dgm:prSet presAssocID="{2E2FF475-FAA0-4E2F-BDA2-56BD64C5A913}" presName="textRect" presStyleLbl="revTx" presStyleIdx="2" presStyleCnt="7">
        <dgm:presLayoutVars>
          <dgm:chMax val="1"/>
          <dgm:chPref val="1"/>
        </dgm:presLayoutVars>
      </dgm:prSet>
      <dgm:spPr/>
    </dgm:pt>
    <dgm:pt modelId="{CEDD02BE-51E8-40AE-9BE0-0566E8B82A02}" type="pres">
      <dgm:prSet presAssocID="{135369EC-5B8D-44DA-B22B-82C22F77D4C3}" presName="sibTrans" presStyleCnt="0"/>
      <dgm:spPr/>
    </dgm:pt>
    <dgm:pt modelId="{D85EDCB9-745C-4FB8-88EB-4D166EA886F1}" type="pres">
      <dgm:prSet presAssocID="{B8CB3F76-04DA-40B6-B44B-A2CC864A31E4}" presName="compNode" presStyleCnt="0"/>
      <dgm:spPr/>
    </dgm:pt>
    <dgm:pt modelId="{C6BF1246-6FED-4748-BA05-95DFA038BF8A}" type="pres">
      <dgm:prSet presAssocID="{B8CB3F76-04DA-40B6-B44B-A2CC864A31E4}" presName="iconBgRect" presStyleLbl="bgShp" presStyleIdx="3" presStyleCnt="7"/>
      <dgm:spPr/>
    </dgm:pt>
    <dgm:pt modelId="{85042AED-FB39-461C-BB09-8C9C8C50AD24}" type="pres">
      <dgm:prSet presAssocID="{B8CB3F76-04DA-40B6-B44B-A2CC864A31E4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Outline"/>
        </a:ext>
      </dgm:extLst>
    </dgm:pt>
    <dgm:pt modelId="{ECD87F8F-B61B-45B6-A5C4-654765E202AB}" type="pres">
      <dgm:prSet presAssocID="{B8CB3F76-04DA-40B6-B44B-A2CC864A31E4}" presName="spaceRect" presStyleCnt="0"/>
      <dgm:spPr/>
    </dgm:pt>
    <dgm:pt modelId="{C43A933A-2149-455C-AC2A-F6ABD19B7CE5}" type="pres">
      <dgm:prSet presAssocID="{B8CB3F76-04DA-40B6-B44B-A2CC864A31E4}" presName="textRect" presStyleLbl="revTx" presStyleIdx="3" presStyleCnt="7">
        <dgm:presLayoutVars>
          <dgm:chMax val="1"/>
          <dgm:chPref val="1"/>
        </dgm:presLayoutVars>
      </dgm:prSet>
      <dgm:spPr/>
    </dgm:pt>
    <dgm:pt modelId="{A005A1B2-D0A4-4F31-AD90-157453517D89}" type="pres">
      <dgm:prSet presAssocID="{5D82C632-7E07-46FB-8E73-57D68FEBB3B0}" presName="sibTrans" presStyleCnt="0"/>
      <dgm:spPr/>
    </dgm:pt>
    <dgm:pt modelId="{3EA44D31-62C5-4DD3-AE8E-A1B77B1B3286}" type="pres">
      <dgm:prSet presAssocID="{708A34A2-C648-4CB8-855A-6A48DB1FC3C3}" presName="compNode" presStyleCnt="0"/>
      <dgm:spPr/>
    </dgm:pt>
    <dgm:pt modelId="{08C7DA38-107D-4DE9-A058-FB833FB116D4}" type="pres">
      <dgm:prSet presAssocID="{708A34A2-C648-4CB8-855A-6A48DB1FC3C3}" presName="iconBgRect" presStyleLbl="bgShp" presStyleIdx="4" presStyleCnt="7"/>
      <dgm:spPr/>
    </dgm:pt>
    <dgm:pt modelId="{E0E8480E-B653-4DA1-822D-BBF93413E064}" type="pres">
      <dgm:prSet presAssocID="{708A34A2-C648-4CB8-855A-6A48DB1FC3C3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2AE36F99-A438-48CC-A1B7-20BA9730145B}" type="pres">
      <dgm:prSet presAssocID="{708A34A2-C648-4CB8-855A-6A48DB1FC3C3}" presName="spaceRect" presStyleCnt="0"/>
      <dgm:spPr/>
    </dgm:pt>
    <dgm:pt modelId="{40D43174-2A2F-4B6B-9DED-1A18C6F131BC}" type="pres">
      <dgm:prSet presAssocID="{708A34A2-C648-4CB8-855A-6A48DB1FC3C3}" presName="textRect" presStyleLbl="revTx" presStyleIdx="4" presStyleCnt="7">
        <dgm:presLayoutVars>
          <dgm:chMax val="1"/>
          <dgm:chPref val="1"/>
        </dgm:presLayoutVars>
      </dgm:prSet>
      <dgm:spPr/>
    </dgm:pt>
    <dgm:pt modelId="{E2F879D1-17BC-47AA-8D30-C2EC8ACF9FBE}" type="pres">
      <dgm:prSet presAssocID="{299EEA03-2874-43E9-8DA8-D19BE46484AE}" presName="sibTrans" presStyleCnt="0"/>
      <dgm:spPr/>
    </dgm:pt>
    <dgm:pt modelId="{21B50811-E6C0-4EFC-866C-A39E31684D48}" type="pres">
      <dgm:prSet presAssocID="{923E7E98-7760-4F30-A1BC-25F362228B24}" presName="compNode" presStyleCnt="0"/>
      <dgm:spPr/>
    </dgm:pt>
    <dgm:pt modelId="{C5B8789B-B1D0-4A86-AFA3-93D474773D6A}" type="pres">
      <dgm:prSet presAssocID="{923E7E98-7760-4F30-A1BC-25F362228B24}" presName="iconBgRect" presStyleLbl="bgShp" presStyleIdx="5" presStyleCnt="7"/>
      <dgm:spPr/>
    </dgm:pt>
    <dgm:pt modelId="{1F86458E-375E-4A5C-8959-A6DCDB806CDB}" type="pres">
      <dgm:prSet presAssocID="{923E7E98-7760-4F30-A1BC-25F362228B24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inText"/>
        </a:ext>
      </dgm:extLst>
    </dgm:pt>
    <dgm:pt modelId="{A8D033CD-C281-4207-84F4-F52AA5E0641F}" type="pres">
      <dgm:prSet presAssocID="{923E7E98-7760-4F30-A1BC-25F362228B24}" presName="spaceRect" presStyleCnt="0"/>
      <dgm:spPr/>
    </dgm:pt>
    <dgm:pt modelId="{A5A1B764-DADA-4B13-AAB9-1DA348F595F2}" type="pres">
      <dgm:prSet presAssocID="{923E7E98-7760-4F30-A1BC-25F362228B24}" presName="textRect" presStyleLbl="revTx" presStyleIdx="5" presStyleCnt="7">
        <dgm:presLayoutVars>
          <dgm:chMax val="1"/>
          <dgm:chPref val="1"/>
        </dgm:presLayoutVars>
      </dgm:prSet>
      <dgm:spPr/>
    </dgm:pt>
    <dgm:pt modelId="{800638D8-0629-4177-B9B8-1208E1787D12}" type="pres">
      <dgm:prSet presAssocID="{256B6FC9-7095-46FD-847F-105B3730235F}" presName="sibTrans" presStyleCnt="0"/>
      <dgm:spPr/>
    </dgm:pt>
    <dgm:pt modelId="{3296AF81-2985-4B6D-AB9E-51EBCD79AA2A}" type="pres">
      <dgm:prSet presAssocID="{2DDA969B-8D55-4E43-99B3-56E1CE6FFCED}" presName="compNode" presStyleCnt="0"/>
      <dgm:spPr/>
    </dgm:pt>
    <dgm:pt modelId="{CDB21CDF-5F1C-4A52-8EEB-F8BEE4959268}" type="pres">
      <dgm:prSet presAssocID="{2DDA969B-8D55-4E43-99B3-56E1CE6FFCED}" presName="iconBgRect" presStyleLbl="bgShp" presStyleIdx="6" presStyleCnt="7"/>
      <dgm:spPr/>
    </dgm:pt>
    <dgm:pt modelId="{C813DB50-40B2-4041-BCD3-4479C63695AE}" type="pres">
      <dgm:prSet presAssocID="{2DDA969B-8D55-4E43-99B3-56E1CE6FFCED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ducation"/>
        </a:ext>
      </dgm:extLst>
    </dgm:pt>
    <dgm:pt modelId="{C1CAAEED-7F2B-4141-81A5-DC97E67C6098}" type="pres">
      <dgm:prSet presAssocID="{2DDA969B-8D55-4E43-99B3-56E1CE6FFCED}" presName="spaceRect" presStyleCnt="0"/>
      <dgm:spPr/>
    </dgm:pt>
    <dgm:pt modelId="{B1A54FCC-F0A0-4A90-891C-B9B36D6EB122}" type="pres">
      <dgm:prSet presAssocID="{2DDA969B-8D55-4E43-99B3-56E1CE6FFCED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260B6A2D-5B36-4A76-AF90-8107A20927D8}" srcId="{F279A524-E61E-4E4D-8425-A923E7C12DC7}" destId="{708A34A2-C648-4CB8-855A-6A48DB1FC3C3}" srcOrd="4" destOrd="0" parTransId="{D764ED54-DE6D-4F79-9A54-8AA37E69EAF8}" sibTransId="{299EEA03-2874-43E9-8DA8-D19BE46484AE}"/>
    <dgm:cxn modelId="{204D8466-30C1-4DD4-A8DF-D046772F326A}" type="presOf" srcId="{2DDA969B-8D55-4E43-99B3-56E1CE6FFCED}" destId="{B1A54FCC-F0A0-4A90-891C-B9B36D6EB122}" srcOrd="0" destOrd="0" presId="urn:microsoft.com/office/officeart/2018/5/layout/IconCircleLabelList"/>
    <dgm:cxn modelId="{2A3B7547-5675-459B-91CB-11194105A868}" srcId="{F279A524-E61E-4E4D-8425-A923E7C12DC7}" destId="{2DDA969B-8D55-4E43-99B3-56E1CE6FFCED}" srcOrd="6" destOrd="0" parTransId="{1E020029-62D5-485A-BAF0-29240BDAA33E}" sibTransId="{72E24312-3A5E-40F1-B785-49491AA506C4}"/>
    <dgm:cxn modelId="{652F156C-B16E-4046-A3F1-46D6310BF135}" srcId="{F279A524-E61E-4E4D-8425-A923E7C12DC7}" destId="{FABB867E-6C46-4F9E-B8EB-C9F63DB80B75}" srcOrd="0" destOrd="0" parTransId="{51D2AEF7-F922-4F6D-8DC4-2E694D184F97}" sibTransId="{13BB046C-6443-4410-989B-C77F43BC6C05}"/>
    <dgm:cxn modelId="{59ACFA50-D392-429C-933F-F63D24AF5746}" type="presOf" srcId="{708A34A2-C648-4CB8-855A-6A48DB1FC3C3}" destId="{40D43174-2A2F-4B6B-9DED-1A18C6F131BC}" srcOrd="0" destOrd="0" presId="urn:microsoft.com/office/officeart/2018/5/layout/IconCircleLabelList"/>
    <dgm:cxn modelId="{80453C78-D182-4030-8EF5-A05FF1C21751}" type="presOf" srcId="{FABB867E-6C46-4F9E-B8EB-C9F63DB80B75}" destId="{BCC72C0D-66A3-4602-9D3B-7273623A8A8C}" srcOrd="0" destOrd="0" presId="urn:microsoft.com/office/officeart/2018/5/layout/IconCircleLabelList"/>
    <dgm:cxn modelId="{FB14DC8D-30DC-4148-8FD9-DB3A50A823ED}" type="presOf" srcId="{8DD56AD4-39A9-40E3-BC9B-0668F817FAC0}" destId="{9577E908-C888-40D5-BCE0-FF312DA166B8}" srcOrd="0" destOrd="0" presId="urn:microsoft.com/office/officeart/2018/5/layout/IconCircleLabelList"/>
    <dgm:cxn modelId="{1ACD4E90-37F1-46E1-AFA6-195E9D6B5FBA}" type="presOf" srcId="{F279A524-E61E-4E4D-8425-A923E7C12DC7}" destId="{94507670-D814-4BDE-AB67-265FBC94C84B}" srcOrd="0" destOrd="0" presId="urn:microsoft.com/office/officeart/2018/5/layout/IconCircleLabelList"/>
    <dgm:cxn modelId="{7A8AB79F-EBE6-4ABE-B515-2D7E0CBA0406}" type="presOf" srcId="{B8CB3F76-04DA-40B6-B44B-A2CC864A31E4}" destId="{C43A933A-2149-455C-AC2A-F6ABD19B7CE5}" srcOrd="0" destOrd="0" presId="urn:microsoft.com/office/officeart/2018/5/layout/IconCircleLabelList"/>
    <dgm:cxn modelId="{74BF86AC-8D1E-4E2E-94F0-C3866D07B09A}" srcId="{F279A524-E61E-4E4D-8425-A923E7C12DC7}" destId="{B8CB3F76-04DA-40B6-B44B-A2CC864A31E4}" srcOrd="3" destOrd="0" parTransId="{EEABA25B-DF21-484C-8040-F554155D0DAA}" sibTransId="{5D82C632-7E07-46FB-8E73-57D68FEBB3B0}"/>
    <dgm:cxn modelId="{3D11A5AF-461F-4DB9-A284-3B503C007168}" type="presOf" srcId="{923E7E98-7760-4F30-A1BC-25F362228B24}" destId="{A5A1B764-DADA-4B13-AAB9-1DA348F595F2}" srcOrd="0" destOrd="0" presId="urn:microsoft.com/office/officeart/2018/5/layout/IconCircleLabelList"/>
    <dgm:cxn modelId="{E4A15ED3-7650-4FCF-AF7D-0588DF8028E3}" srcId="{F279A524-E61E-4E4D-8425-A923E7C12DC7}" destId="{8DD56AD4-39A9-40E3-BC9B-0668F817FAC0}" srcOrd="1" destOrd="0" parTransId="{2CB4A69F-7AD7-41F3-BEAE-D669EBD4EB27}" sibTransId="{4789D695-6AA2-404A-975B-6A3A77A4EA09}"/>
    <dgm:cxn modelId="{FCD6EBDB-F492-4AE5-9E40-269BF3DC41B5}" srcId="{F279A524-E61E-4E4D-8425-A923E7C12DC7}" destId="{923E7E98-7760-4F30-A1BC-25F362228B24}" srcOrd="5" destOrd="0" parTransId="{41613541-50EE-4316-A7F2-4471D0E16ED2}" sibTransId="{256B6FC9-7095-46FD-847F-105B3730235F}"/>
    <dgm:cxn modelId="{ED42C5E9-643C-4055-8C01-6470E0AAED8E}" type="presOf" srcId="{2E2FF475-FAA0-4E2F-BDA2-56BD64C5A913}" destId="{09E60428-6956-4793-A811-22FB501B08A0}" srcOrd="0" destOrd="0" presId="urn:microsoft.com/office/officeart/2018/5/layout/IconCircleLabelList"/>
    <dgm:cxn modelId="{0B88ABFA-39B6-43C8-A3CF-BF2975EAB38C}" srcId="{F279A524-E61E-4E4D-8425-A923E7C12DC7}" destId="{2E2FF475-FAA0-4E2F-BDA2-56BD64C5A913}" srcOrd="2" destOrd="0" parTransId="{881DE8C6-1CCA-4216-AFC8-608414D76CF1}" sibTransId="{135369EC-5B8D-44DA-B22B-82C22F77D4C3}"/>
    <dgm:cxn modelId="{DB47F406-C667-4E58-8948-34969F93D3C9}" type="presParOf" srcId="{94507670-D814-4BDE-AB67-265FBC94C84B}" destId="{09E88500-EA0E-4077-B2A3-3F67A8CBA6C3}" srcOrd="0" destOrd="0" presId="urn:microsoft.com/office/officeart/2018/5/layout/IconCircleLabelList"/>
    <dgm:cxn modelId="{A60F40EF-323E-47D1-A2AD-C06879EAD28D}" type="presParOf" srcId="{09E88500-EA0E-4077-B2A3-3F67A8CBA6C3}" destId="{2D5D45E1-B262-4FF0-A26F-A6F35B41CF7B}" srcOrd="0" destOrd="0" presId="urn:microsoft.com/office/officeart/2018/5/layout/IconCircleLabelList"/>
    <dgm:cxn modelId="{BFC377CF-9429-45CA-AAE0-13D51C475269}" type="presParOf" srcId="{09E88500-EA0E-4077-B2A3-3F67A8CBA6C3}" destId="{85769A01-FC84-4634-9644-AC3C4E41722A}" srcOrd="1" destOrd="0" presId="urn:microsoft.com/office/officeart/2018/5/layout/IconCircleLabelList"/>
    <dgm:cxn modelId="{5DD01666-DA4B-497B-A1A3-51FA2DC3E2D3}" type="presParOf" srcId="{09E88500-EA0E-4077-B2A3-3F67A8CBA6C3}" destId="{DA32BFCB-548C-45C5-A5E2-B0C315B41CB7}" srcOrd="2" destOrd="0" presId="urn:microsoft.com/office/officeart/2018/5/layout/IconCircleLabelList"/>
    <dgm:cxn modelId="{869B6679-2BE4-427B-90BF-EB5C4E15C593}" type="presParOf" srcId="{09E88500-EA0E-4077-B2A3-3F67A8CBA6C3}" destId="{BCC72C0D-66A3-4602-9D3B-7273623A8A8C}" srcOrd="3" destOrd="0" presId="urn:microsoft.com/office/officeart/2018/5/layout/IconCircleLabelList"/>
    <dgm:cxn modelId="{484DCE29-9879-40EF-A842-35BA7CBB2598}" type="presParOf" srcId="{94507670-D814-4BDE-AB67-265FBC94C84B}" destId="{85F6E045-F89F-4DDD-B253-0B4B743BFAF9}" srcOrd="1" destOrd="0" presId="urn:microsoft.com/office/officeart/2018/5/layout/IconCircleLabelList"/>
    <dgm:cxn modelId="{5A53C216-3469-4CBF-AC1E-5783FED38089}" type="presParOf" srcId="{94507670-D814-4BDE-AB67-265FBC94C84B}" destId="{AC3EDD40-F3FD-43A5-89F1-3BC2DCCD75D8}" srcOrd="2" destOrd="0" presId="urn:microsoft.com/office/officeart/2018/5/layout/IconCircleLabelList"/>
    <dgm:cxn modelId="{734B72B5-2F13-4C9B-9DB8-E5A7715061AB}" type="presParOf" srcId="{AC3EDD40-F3FD-43A5-89F1-3BC2DCCD75D8}" destId="{D76B90D2-8BEA-482E-BCA9-C538D0093E89}" srcOrd="0" destOrd="0" presId="urn:microsoft.com/office/officeart/2018/5/layout/IconCircleLabelList"/>
    <dgm:cxn modelId="{1D9C2EB9-08CE-4C47-9164-D5A7F527D5CA}" type="presParOf" srcId="{AC3EDD40-F3FD-43A5-89F1-3BC2DCCD75D8}" destId="{BC681E74-3CD9-456A-BD20-485209189F95}" srcOrd="1" destOrd="0" presId="urn:microsoft.com/office/officeart/2018/5/layout/IconCircleLabelList"/>
    <dgm:cxn modelId="{62D087C7-676E-4AAB-860A-4A6872F7957F}" type="presParOf" srcId="{AC3EDD40-F3FD-43A5-89F1-3BC2DCCD75D8}" destId="{AC10AF5C-F4F9-47BA-9515-3A6424A042EC}" srcOrd="2" destOrd="0" presId="urn:microsoft.com/office/officeart/2018/5/layout/IconCircleLabelList"/>
    <dgm:cxn modelId="{4227E533-2D3F-4FF6-9C72-64F07141BB00}" type="presParOf" srcId="{AC3EDD40-F3FD-43A5-89F1-3BC2DCCD75D8}" destId="{9577E908-C888-40D5-BCE0-FF312DA166B8}" srcOrd="3" destOrd="0" presId="urn:microsoft.com/office/officeart/2018/5/layout/IconCircleLabelList"/>
    <dgm:cxn modelId="{D2FA618F-5FFB-4C6C-BB96-445423D37A79}" type="presParOf" srcId="{94507670-D814-4BDE-AB67-265FBC94C84B}" destId="{FE4FD25B-74EC-4750-BF49-A4D19E3B16E5}" srcOrd="3" destOrd="0" presId="urn:microsoft.com/office/officeart/2018/5/layout/IconCircleLabelList"/>
    <dgm:cxn modelId="{ABA56370-0294-48B1-B040-D7B50BA889B1}" type="presParOf" srcId="{94507670-D814-4BDE-AB67-265FBC94C84B}" destId="{610E5B0A-6C9F-4B3B-BC9A-D323FEF94F09}" srcOrd="4" destOrd="0" presId="urn:microsoft.com/office/officeart/2018/5/layout/IconCircleLabelList"/>
    <dgm:cxn modelId="{C701DD54-FE6C-4D39-92E2-E75ECE90D5DB}" type="presParOf" srcId="{610E5B0A-6C9F-4B3B-BC9A-D323FEF94F09}" destId="{29B6AEF1-36AA-4476-824D-147AA9702770}" srcOrd="0" destOrd="0" presId="urn:microsoft.com/office/officeart/2018/5/layout/IconCircleLabelList"/>
    <dgm:cxn modelId="{6B9A8E3C-A610-446B-8AA8-2371FDCC907B}" type="presParOf" srcId="{610E5B0A-6C9F-4B3B-BC9A-D323FEF94F09}" destId="{162181D4-8AC3-4009-9591-A1AD8825F19C}" srcOrd="1" destOrd="0" presId="urn:microsoft.com/office/officeart/2018/5/layout/IconCircleLabelList"/>
    <dgm:cxn modelId="{EBDB5866-C854-400F-A31E-38174E88BB27}" type="presParOf" srcId="{610E5B0A-6C9F-4B3B-BC9A-D323FEF94F09}" destId="{A6A9F36B-6463-4DA6-8488-AE0972B0BA24}" srcOrd="2" destOrd="0" presId="urn:microsoft.com/office/officeart/2018/5/layout/IconCircleLabelList"/>
    <dgm:cxn modelId="{7B1F8787-2546-4A6E-A16E-8BF92ABFEE2B}" type="presParOf" srcId="{610E5B0A-6C9F-4B3B-BC9A-D323FEF94F09}" destId="{09E60428-6956-4793-A811-22FB501B08A0}" srcOrd="3" destOrd="0" presId="urn:microsoft.com/office/officeart/2018/5/layout/IconCircleLabelList"/>
    <dgm:cxn modelId="{7967D190-2959-432B-9FE5-4AC77FD1D264}" type="presParOf" srcId="{94507670-D814-4BDE-AB67-265FBC94C84B}" destId="{CEDD02BE-51E8-40AE-9BE0-0566E8B82A02}" srcOrd="5" destOrd="0" presId="urn:microsoft.com/office/officeart/2018/5/layout/IconCircleLabelList"/>
    <dgm:cxn modelId="{6D58B818-7276-4475-95B0-5B5B7D2985D3}" type="presParOf" srcId="{94507670-D814-4BDE-AB67-265FBC94C84B}" destId="{D85EDCB9-745C-4FB8-88EB-4D166EA886F1}" srcOrd="6" destOrd="0" presId="urn:microsoft.com/office/officeart/2018/5/layout/IconCircleLabelList"/>
    <dgm:cxn modelId="{F93E4E85-64C9-4169-829B-3045600DBC1F}" type="presParOf" srcId="{D85EDCB9-745C-4FB8-88EB-4D166EA886F1}" destId="{C6BF1246-6FED-4748-BA05-95DFA038BF8A}" srcOrd="0" destOrd="0" presId="urn:microsoft.com/office/officeart/2018/5/layout/IconCircleLabelList"/>
    <dgm:cxn modelId="{0DD07FF5-1A47-45D7-B969-3C3AEAA5D113}" type="presParOf" srcId="{D85EDCB9-745C-4FB8-88EB-4D166EA886F1}" destId="{85042AED-FB39-461C-BB09-8C9C8C50AD24}" srcOrd="1" destOrd="0" presId="urn:microsoft.com/office/officeart/2018/5/layout/IconCircleLabelList"/>
    <dgm:cxn modelId="{C2E4A82C-FF6A-40E6-B47D-EFFFCE5A3E5C}" type="presParOf" srcId="{D85EDCB9-745C-4FB8-88EB-4D166EA886F1}" destId="{ECD87F8F-B61B-45B6-A5C4-654765E202AB}" srcOrd="2" destOrd="0" presId="urn:microsoft.com/office/officeart/2018/5/layout/IconCircleLabelList"/>
    <dgm:cxn modelId="{3BEBFDFA-A7C2-4A1A-BDA8-4D06AAD406DD}" type="presParOf" srcId="{D85EDCB9-745C-4FB8-88EB-4D166EA886F1}" destId="{C43A933A-2149-455C-AC2A-F6ABD19B7CE5}" srcOrd="3" destOrd="0" presId="urn:microsoft.com/office/officeart/2018/5/layout/IconCircleLabelList"/>
    <dgm:cxn modelId="{0C5E5BFB-383A-48DE-BDC5-E3E3EEB2E429}" type="presParOf" srcId="{94507670-D814-4BDE-AB67-265FBC94C84B}" destId="{A005A1B2-D0A4-4F31-AD90-157453517D89}" srcOrd="7" destOrd="0" presId="urn:microsoft.com/office/officeart/2018/5/layout/IconCircleLabelList"/>
    <dgm:cxn modelId="{A004FD95-33A1-40E7-B56F-3F180F640A69}" type="presParOf" srcId="{94507670-D814-4BDE-AB67-265FBC94C84B}" destId="{3EA44D31-62C5-4DD3-AE8E-A1B77B1B3286}" srcOrd="8" destOrd="0" presId="urn:microsoft.com/office/officeart/2018/5/layout/IconCircleLabelList"/>
    <dgm:cxn modelId="{BCEAFA18-5348-4FF3-BBF8-86D5A5A7129D}" type="presParOf" srcId="{3EA44D31-62C5-4DD3-AE8E-A1B77B1B3286}" destId="{08C7DA38-107D-4DE9-A058-FB833FB116D4}" srcOrd="0" destOrd="0" presId="urn:microsoft.com/office/officeart/2018/5/layout/IconCircleLabelList"/>
    <dgm:cxn modelId="{B34637B9-ABFC-4174-82AE-347F460991DA}" type="presParOf" srcId="{3EA44D31-62C5-4DD3-AE8E-A1B77B1B3286}" destId="{E0E8480E-B653-4DA1-822D-BBF93413E064}" srcOrd="1" destOrd="0" presId="urn:microsoft.com/office/officeart/2018/5/layout/IconCircleLabelList"/>
    <dgm:cxn modelId="{272CEF6A-35A0-4928-847A-4967B50F1BC4}" type="presParOf" srcId="{3EA44D31-62C5-4DD3-AE8E-A1B77B1B3286}" destId="{2AE36F99-A438-48CC-A1B7-20BA9730145B}" srcOrd="2" destOrd="0" presId="urn:microsoft.com/office/officeart/2018/5/layout/IconCircleLabelList"/>
    <dgm:cxn modelId="{92DBEB69-6254-4548-9DDD-F2C4ED9D6787}" type="presParOf" srcId="{3EA44D31-62C5-4DD3-AE8E-A1B77B1B3286}" destId="{40D43174-2A2F-4B6B-9DED-1A18C6F131BC}" srcOrd="3" destOrd="0" presId="urn:microsoft.com/office/officeart/2018/5/layout/IconCircleLabelList"/>
    <dgm:cxn modelId="{4AFA97F1-7C2B-43A1-9191-37BF2A7253AC}" type="presParOf" srcId="{94507670-D814-4BDE-AB67-265FBC94C84B}" destId="{E2F879D1-17BC-47AA-8D30-C2EC8ACF9FBE}" srcOrd="9" destOrd="0" presId="urn:microsoft.com/office/officeart/2018/5/layout/IconCircleLabelList"/>
    <dgm:cxn modelId="{DD411415-DCBF-46F8-A4C6-1A5D768A9780}" type="presParOf" srcId="{94507670-D814-4BDE-AB67-265FBC94C84B}" destId="{21B50811-E6C0-4EFC-866C-A39E31684D48}" srcOrd="10" destOrd="0" presId="urn:microsoft.com/office/officeart/2018/5/layout/IconCircleLabelList"/>
    <dgm:cxn modelId="{41187015-A304-4C44-AC9F-CE64B137C900}" type="presParOf" srcId="{21B50811-E6C0-4EFC-866C-A39E31684D48}" destId="{C5B8789B-B1D0-4A86-AFA3-93D474773D6A}" srcOrd="0" destOrd="0" presId="urn:microsoft.com/office/officeart/2018/5/layout/IconCircleLabelList"/>
    <dgm:cxn modelId="{772BE3B6-F642-4FF5-9A31-419F44B77F32}" type="presParOf" srcId="{21B50811-E6C0-4EFC-866C-A39E31684D48}" destId="{1F86458E-375E-4A5C-8959-A6DCDB806CDB}" srcOrd="1" destOrd="0" presId="urn:microsoft.com/office/officeart/2018/5/layout/IconCircleLabelList"/>
    <dgm:cxn modelId="{C4ECF7EE-CE4C-4942-B2B8-B9EA8F622E3A}" type="presParOf" srcId="{21B50811-E6C0-4EFC-866C-A39E31684D48}" destId="{A8D033CD-C281-4207-84F4-F52AA5E0641F}" srcOrd="2" destOrd="0" presId="urn:microsoft.com/office/officeart/2018/5/layout/IconCircleLabelList"/>
    <dgm:cxn modelId="{E5113EC6-8966-4631-9577-393E68FC861E}" type="presParOf" srcId="{21B50811-E6C0-4EFC-866C-A39E31684D48}" destId="{A5A1B764-DADA-4B13-AAB9-1DA348F595F2}" srcOrd="3" destOrd="0" presId="urn:microsoft.com/office/officeart/2018/5/layout/IconCircleLabelList"/>
    <dgm:cxn modelId="{3DFDA980-ECF0-4A5D-81F2-0180AC217884}" type="presParOf" srcId="{94507670-D814-4BDE-AB67-265FBC94C84B}" destId="{800638D8-0629-4177-B9B8-1208E1787D12}" srcOrd="11" destOrd="0" presId="urn:microsoft.com/office/officeart/2018/5/layout/IconCircleLabelList"/>
    <dgm:cxn modelId="{BFB033EC-E68F-4EEB-88BF-29C24239BF8A}" type="presParOf" srcId="{94507670-D814-4BDE-AB67-265FBC94C84B}" destId="{3296AF81-2985-4B6D-AB9E-51EBCD79AA2A}" srcOrd="12" destOrd="0" presId="urn:microsoft.com/office/officeart/2018/5/layout/IconCircleLabelList"/>
    <dgm:cxn modelId="{71ADA044-C6C0-4D42-962E-5CF98F6BEDDD}" type="presParOf" srcId="{3296AF81-2985-4B6D-AB9E-51EBCD79AA2A}" destId="{CDB21CDF-5F1C-4A52-8EEB-F8BEE4959268}" srcOrd="0" destOrd="0" presId="urn:microsoft.com/office/officeart/2018/5/layout/IconCircleLabelList"/>
    <dgm:cxn modelId="{AAD2A4C9-C084-46DA-BE3B-C5B6B8F7087B}" type="presParOf" srcId="{3296AF81-2985-4B6D-AB9E-51EBCD79AA2A}" destId="{C813DB50-40B2-4041-BCD3-4479C63695AE}" srcOrd="1" destOrd="0" presId="urn:microsoft.com/office/officeart/2018/5/layout/IconCircleLabelList"/>
    <dgm:cxn modelId="{0821B7B5-3448-4076-A6AE-28A86AAB909E}" type="presParOf" srcId="{3296AF81-2985-4B6D-AB9E-51EBCD79AA2A}" destId="{C1CAAEED-7F2B-4141-81A5-DC97E67C6098}" srcOrd="2" destOrd="0" presId="urn:microsoft.com/office/officeart/2018/5/layout/IconCircleLabelList"/>
    <dgm:cxn modelId="{F86386BE-ABAC-4AD4-A8E5-99231A6E5771}" type="presParOf" srcId="{3296AF81-2985-4B6D-AB9E-51EBCD79AA2A}" destId="{B1A54FCC-F0A0-4A90-891C-B9B36D6EB12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149771A-1621-4D4E-B2D7-6A9B581914A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0E2D1FB-729D-4430-AA5F-8A67683E535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he-IL" b="1"/>
            <a:t>Pipeline</a:t>
          </a:r>
          <a:endParaRPr lang="en-US"/>
        </a:p>
      </dgm:t>
    </dgm:pt>
    <dgm:pt modelId="{1F1B1554-C16E-4863-A831-D037E7795F36}" type="parTrans" cxnId="{E03D89D0-3C92-4FFA-B397-CE5CECEDE83A}">
      <dgm:prSet/>
      <dgm:spPr/>
      <dgm:t>
        <a:bodyPr/>
        <a:lstStyle/>
        <a:p>
          <a:endParaRPr lang="en-US"/>
        </a:p>
      </dgm:t>
    </dgm:pt>
    <dgm:pt modelId="{C35F8DBA-31E1-4D1D-B361-6EFAC0A893CF}" type="sibTrans" cxnId="{E03D89D0-3C92-4FFA-B397-CE5CECEDE83A}">
      <dgm:prSet/>
      <dgm:spPr/>
      <dgm:t>
        <a:bodyPr/>
        <a:lstStyle/>
        <a:p>
          <a:endParaRPr lang="en-US"/>
        </a:p>
      </dgm:t>
    </dgm:pt>
    <dgm:pt modelId="{1745F4FB-E316-49A8-8950-ECFF5B91C65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he-IL" b="1"/>
            <a:t>Text Preprocessing</a:t>
          </a:r>
          <a:endParaRPr lang="en-US"/>
        </a:p>
      </dgm:t>
    </dgm:pt>
    <dgm:pt modelId="{F9E68B8C-BA98-47A1-84FF-F5700518D790}" type="parTrans" cxnId="{2270711D-EAD1-451E-A096-C66D799B4C46}">
      <dgm:prSet/>
      <dgm:spPr/>
      <dgm:t>
        <a:bodyPr/>
        <a:lstStyle/>
        <a:p>
          <a:endParaRPr lang="en-US"/>
        </a:p>
      </dgm:t>
    </dgm:pt>
    <dgm:pt modelId="{F757E7F7-DBA4-42CF-8873-CA67FC548C82}" type="sibTrans" cxnId="{2270711D-EAD1-451E-A096-C66D799B4C46}">
      <dgm:prSet/>
      <dgm:spPr/>
      <dgm:t>
        <a:bodyPr/>
        <a:lstStyle/>
        <a:p>
          <a:endParaRPr lang="en-US"/>
        </a:p>
      </dgm:t>
    </dgm:pt>
    <dgm:pt modelId="{6BAE4A3C-BC00-46F6-A4FB-9148B70ACA51}">
      <dgm:prSet/>
      <dgm:spPr/>
      <dgm:t>
        <a:bodyPr/>
        <a:lstStyle/>
        <a:p>
          <a:pPr>
            <a:lnSpc>
              <a:spcPct val="100000"/>
            </a:lnSpc>
          </a:pPr>
          <a:r>
            <a:rPr lang="he-IL"/>
            <a:t>Noise Removal</a:t>
          </a:r>
          <a:endParaRPr lang="en-US"/>
        </a:p>
      </dgm:t>
    </dgm:pt>
    <dgm:pt modelId="{CA764F6C-785C-435E-B805-D7C308B88784}" type="parTrans" cxnId="{38EA7E0C-1E6D-4416-83E8-5909565953CB}">
      <dgm:prSet/>
      <dgm:spPr/>
      <dgm:t>
        <a:bodyPr/>
        <a:lstStyle/>
        <a:p>
          <a:endParaRPr lang="en-US"/>
        </a:p>
      </dgm:t>
    </dgm:pt>
    <dgm:pt modelId="{AA739781-61E0-4367-9B19-A60B9B67ABE5}" type="sibTrans" cxnId="{38EA7E0C-1E6D-4416-83E8-5909565953CB}">
      <dgm:prSet/>
      <dgm:spPr/>
      <dgm:t>
        <a:bodyPr/>
        <a:lstStyle/>
        <a:p>
          <a:endParaRPr lang="en-US"/>
        </a:p>
      </dgm:t>
    </dgm:pt>
    <dgm:pt modelId="{4E2238D1-5BA9-4D40-97EF-03C5C4E07AF8}">
      <dgm:prSet/>
      <dgm:spPr/>
      <dgm:t>
        <a:bodyPr/>
        <a:lstStyle/>
        <a:p>
          <a:pPr>
            <a:lnSpc>
              <a:spcPct val="100000"/>
            </a:lnSpc>
          </a:pPr>
          <a:r>
            <a:rPr lang="he-IL"/>
            <a:t>Lexicon Normalization</a:t>
          </a:r>
          <a:endParaRPr lang="en-US"/>
        </a:p>
      </dgm:t>
    </dgm:pt>
    <dgm:pt modelId="{593EC34D-59FF-4D18-A933-3A7459E9E9D6}" type="parTrans" cxnId="{D343E710-4497-4AF8-AD4F-7B68BA1B3FC9}">
      <dgm:prSet/>
      <dgm:spPr/>
      <dgm:t>
        <a:bodyPr/>
        <a:lstStyle/>
        <a:p>
          <a:endParaRPr lang="en-US"/>
        </a:p>
      </dgm:t>
    </dgm:pt>
    <dgm:pt modelId="{8193603A-5A76-49B9-8133-CA71F735C9F6}" type="sibTrans" cxnId="{D343E710-4497-4AF8-AD4F-7B68BA1B3FC9}">
      <dgm:prSet/>
      <dgm:spPr/>
      <dgm:t>
        <a:bodyPr/>
        <a:lstStyle/>
        <a:p>
          <a:endParaRPr lang="en-US"/>
        </a:p>
      </dgm:t>
    </dgm:pt>
    <dgm:pt modelId="{0F90C2BA-3EC7-48EE-A346-B900EE4DE5FD}">
      <dgm:prSet/>
      <dgm:spPr/>
      <dgm:t>
        <a:bodyPr/>
        <a:lstStyle/>
        <a:p>
          <a:r>
            <a:rPr lang="he-IL"/>
            <a:t>Lemmatization</a:t>
          </a:r>
          <a:endParaRPr lang="en-US"/>
        </a:p>
      </dgm:t>
    </dgm:pt>
    <dgm:pt modelId="{2A06904B-7B33-45B7-82C0-50D31C7D51FA}" type="parTrans" cxnId="{3082D3CC-2F27-4A5D-AE83-11BDF6184C6F}">
      <dgm:prSet/>
      <dgm:spPr/>
      <dgm:t>
        <a:bodyPr/>
        <a:lstStyle/>
        <a:p>
          <a:endParaRPr lang="en-US"/>
        </a:p>
      </dgm:t>
    </dgm:pt>
    <dgm:pt modelId="{6CFA6DC4-782B-4F3D-B63D-0082411335E4}" type="sibTrans" cxnId="{3082D3CC-2F27-4A5D-AE83-11BDF6184C6F}">
      <dgm:prSet/>
      <dgm:spPr/>
      <dgm:t>
        <a:bodyPr/>
        <a:lstStyle/>
        <a:p>
          <a:endParaRPr lang="en-US"/>
        </a:p>
      </dgm:t>
    </dgm:pt>
    <dgm:pt modelId="{01E5A224-10AE-4CD4-860F-1DA8DACDA1CD}">
      <dgm:prSet/>
      <dgm:spPr/>
      <dgm:t>
        <a:bodyPr/>
        <a:lstStyle/>
        <a:p>
          <a:r>
            <a:rPr lang="he-IL"/>
            <a:t>Stemming</a:t>
          </a:r>
          <a:endParaRPr lang="en-US"/>
        </a:p>
      </dgm:t>
    </dgm:pt>
    <dgm:pt modelId="{5AA44146-EBF7-42C2-B93C-30BA9DDA8B58}" type="parTrans" cxnId="{C158740B-0F8B-4595-B969-FC26598242DD}">
      <dgm:prSet/>
      <dgm:spPr/>
      <dgm:t>
        <a:bodyPr/>
        <a:lstStyle/>
        <a:p>
          <a:endParaRPr lang="en-US"/>
        </a:p>
      </dgm:t>
    </dgm:pt>
    <dgm:pt modelId="{816E5060-E5D3-476E-B78C-AD75C99D3C0A}" type="sibTrans" cxnId="{C158740B-0F8B-4595-B969-FC26598242DD}">
      <dgm:prSet/>
      <dgm:spPr/>
      <dgm:t>
        <a:bodyPr/>
        <a:lstStyle/>
        <a:p>
          <a:endParaRPr lang="en-US"/>
        </a:p>
      </dgm:t>
    </dgm:pt>
    <dgm:pt modelId="{C6499442-783E-4AE1-A497-6AAB5A1F56FF}">
      <dgm:prSet/>
      <dgm:spPr/>
      <dgm:t>
        <a:bodyPr/>
        <a:lstStyle/>
        <a:p>
          <a:pPr>
            <a:lnSpc>
              <a:spcPct val="100000"/>
            </a:lnSpc>
          </a:pPr>
          <a:r>
            <a:rPr lang="he-IL"/>
            <a:t>Object Standardization</a:t>
          </a:r>
          <a:endParaRPr lang="en-US"/>
        </a:p>
      </dgm:t>
    </dgm:pt>
    <dgm:pt modelId="{F6824228-4C2E-4F9A-8589-3A9BC5738FA4}" type="parTrans" cxnId="{68B730EB-9F18-4FF9-B277-5A2EB0692F73}">
      <dgm:prSet/>
      <dgm:spPr/>
      <dgm:t>
        <a:bodyPr/>
        <a:lstStyle/>
        <a:p>
          <a:endParaRPr lang="en-US"/>
        </a:p>
      </dgm:t>
    </dgm:pt>
    <dgm:pt modelId="{3BD47C62-1A3C-4589-99B3-29C2D1B5AA09}" type="sibTrans" cxnId="{68B730EB-9F18-4FF9-B277-5A2EB0692F73}">
      <dgm:prSet/>
      <dgm:spPr/>
      <dgm:t>
        <a:bodyPr/>
        <a:lstStyle/>
        <a:p>
          <a:endParaRPr lang="en-US"/>
        </a:p>
      </dgm:t>
    </dgm:pt>
    <dgm:pt modelId="{2AC1E819-098A-47A0-A553-61B8914FBD29}">
      <dgm:prSet/>
      <dgm:spPr/>
      <dgm:t>
        <a:bodyPr/>
        <a:lstStyle/>
        <a:p>
          <a:pPr>
            <a:lnSpc>
              <a:spcPct val="100000"/>
            </a:lnSpc>
          </a:pPr>
          <a:r>
            <a:rPr lang="he-IL" sz="2600" b="1">
              <a:cs typeface="Calibri Light"/>
            </a:rPr>
            <a:t>Text </a:t>
          </a:r>
          <a:r>
            <a:rPr lang="af-ZA" sz="2600" b="1">
              <a:cs typeface="Calibri Light"/>
            </a:rPr>
            <a:t>pre-processing</a:t>
          </a:r>
          <a:endParaRPr lang="he-IL" sz="2600" b="1">
            <a:cs typeface="Calibri Light"/>
          </a:endParaRPr>
        </a:p>
      </dgm:t>
    </dgm:pt>
    <dgm:pt modelId="{A2C0038C-A691-4105-B28A-2420BB7ECA00}" type="parTrans" cxnId="{7E29D57A-5434-490F-A7BE-A123203093DA}">
      <dgm:prSet/>
      <dgm:spPr/>
    </dgm:pt>
    <dgm:pt modelId="{050C6AF6-29E7-456B-950F-93C24E894B95}" type="sibTrans" cxnId="{7E29D57A-5434-490F-A7BE-A123203093DA}">
      <dgm:prSet/>
      <dgm:spPr/>
    </dgm:pt>
    <dgm:pt modelId="{949AD92C-9364-4A51-8DEB-A49F4D12B728}">
      <dgm:prSet/>
      <dgm:spPr/>
      <dgm:t>
        <a:bodyPr/>
        <a:lstStyle/>
        <a:p>
          <a:pPr>
            <a:lnSpc>
              <a:spcPct val="100000"/>
            </a:lnSpc>
          </a:pPr>
          <a:r>
            <a:rPr lang="af-ZA" sz="2600" b="1">
              <a:cs typeface="Calibri Light"/>
            </a:rPr>
            <a:t>Text parsing</a:t>
          </a:r>
          <a:r>
            <a:rPr lang="he-IL" sz="2600" b="1">
              <a:cs typeface="Calibri Light"/>
            </a:rPr>
            <a:t> </a:t>
          </a:r>
        </a:p>
      </dgm:t>
    </dgm:pt>
    <dgm:pt modelId="{03F646B9-ABA0-462E-88F2-ABB09BD8B9E6}" type="parTrans" cxnId="{DBDD1E33-5401-4185-8F0C-10B1145DDCD8}">
      <dgm:prSet/>
      <dgm:spPr/>
    </dgm:pt>
    <dgm:pt modelId="{037FA94F-58EC-403A-B0F0-8751AA28B6DE}" type="sibTrans" cxnId="{DBDD1E33-5401-4185-8F0C-10B1145DDCD8}">
      <dgm:prSet/>
      <dgm:spPr/>
    </dgm:pt>
    <dgm:pt modelId="{88FF89A0-CA86-4461-AB48-502C191C29D7}">
      <dgm:prSet/>
      <dgm:spPr/>
      <dgm:t>
        <a:bodyPr/>
        <a:lstStyle/>
        <a:p>
          <a:pPr>
            <a:lnSpc>
              <a:spcPct val="100000"/>
            </a:lnSpc>
          </a:pPr>
          <a:r>
            <a:rPr lang="he-IL" sz="2600" b="1">
              <a:cs typeface="Calibri Light"/>
            </a:rPr>
            <a:t>Feature </a:t>
          </a:r>
          <a:r>
            <a:rPr lang="af-ZA" sz="2600" b="1">
              <a:cs typeface="Calibri Light"/>
            </a:rPr>
            <a:t>Engineering</a:t>
          </a:r>
          <a:endParaRPr lang="he-IL" sz="2600" b="1">
            <a:cs typeface="Calibri Light"/>
          </a:endParaRPr>
        </a:p>
      </dgm:t>
    </dgm:pt>
    <dgm:pt modelId="{EC6F24B0-6F97-4D97-962A-704D79DD0B97}" type="parTrans" cxnId="{985C4571-AEFB-4DFD-AD46-60C08D4AA948}">
      <dgm:prSet/>
      <dgm:spPr/>
    </dgm:pt>
    <dgm:pt modelId="{85FB8C79-7F9A-43E5-9047-BFE25C31AA6F}" type="sibTrans" cxnId="{985C4571-AEFB-4DFD-AD46-60C08D4AA948}">
      <dgm:prSet/>
      <dgm:spPr/>
    </dgm:pt>
    <dgm:pt modelId="{21FFBF13-A6A9-46BF-8F06-F06AB80E25A9}">
      <dgm:prSet/>
      <dgm:spPr/>
      <dgm:t>
        <a:bodyPr/>
        <a:lstStyle/>
        <a:p>
          <a:pPr>
            <a:lnSpc>
              <a:spcPct val="100000"/>
            </a:lnSpc>
          </a:pPr>
          <a:r>
            <a:rPr lang="af-ZA" sz="2600" b="1">
              <a:cs typeface="Calibri Light"/>
            </a:rPr>
            <a:t>Evaluation</a:t>
          </a:r>
          <a:endParaRPr lang="he-IL" sz="2600" b="1">
            <a:cs typeface="Calibri Light"/>
          </a:endParaRPr>
        </a:p>
      </dgm:t>
    </dgm:pt>
    <dgm:pt modelId="{EEA1A28D-2674-47AF-A9E1-C2F6B513B2C7}" type="parTrans" cxnId="{C492AAC1-91EB-49B3-95ED-BABC97DC28AA}">
      <dgm:prSet/>
      <dgm:spPr/>
    </dgm:pt>
    <dgm:pt modelId="{DA71E972-9001-4711-A956-7510C30FEE69}" type="sibTrans" cxnId="{C492AAC1-91EB-49B3-95ED-BABC97DC28AA}">
      <dgm:prSet/>
      <dgm:spPr/>
    </dgm:pt>
    <dgm:pt modelId="{3B9D3487-664A-4214-AEDE-471120929D27}">
      <dgm:prSet/>
      <dgm:spPr/>
      <dgm:t>
        <a:bodyPr/>
        <a:lstStyle/>
        <a:p>
          <a:pPr>
            <a:lnSpc>
              <a:spcPct val="100000"/>
            </a:lnSpc>
          </a:pPr>
          <a:r>
            <a:rPr lang="af-ZA" sz="2600" b="1">
              <a:cs typeface="Calibri Light"/>
            </a:rPr>
            <a:t>Modeling</a:t>
          </a:r>
        </a:p>
      </dgm:t>
    </dgm:pt>
    <dgm:pt modelId="{C94CB5F7-2168-46B6-925D-A531AC4E327C}" type="parTrans" cxnId="{979F5F4B-B540-422E-A981-EDD6EFCF3AF0}">
      <dgm:prSet/>
      <dgm:spPr/>
    </dgm:pt>
    <dgm:pt modelId="{39283212-4DA4-4B12-8EAF-89D9B0454D83}" type="sibTrans" cxnId="{979F5F4B-B540-422E-A981-EDD6EFCF3AF0}">
      <dgm:prSet/>
      <dgm:spPr/>
    </dgm:pt>
    <dgm:pt modelId="{C02E556F-59DC-4A80-B30C-B1A76F772E11}" type="pres">
      <dgm:prSet presAssocID="{2149771A-1621-4D4E-B2D7-6A9B581914AA}" presName="root" presStyleCnt="0">
        <dgm:presLayoutVars>
          <dgm:dir/>
          <dgm:resizeHandles val="exact"/>
        </dgm:presLayoutVars>
      </dgm:prSet>
      <dgm:spPr/>
    </dgm:pt>
    <dgm:pt modelId="{F352742E-1EA4-4120-83FF-01D8F95C5931}" type="pres">
      <dgm:prSet presAssocID="{C0E2D1FB-729D-4430-AA5F-8A67683E535F}" presName="compNode" presStyleCnt="0"/>
      <dgm:spPr/>
    </dgm:pt>
    <dgm:pt modelId="{2F16AA04-79F0-4AE7-836D-C9533223F4C8}" type="pres">
      <dgm:prSet presAssocID="{C0E2D1FB-729D-4430-AA5F-8A67683E535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E2B86300-A352-4743-8F9E-CD2BC93ABBB9}" type="pres">
      <dgm:prSet presAssocID="{C0E2D1FB-729D-4430-AA5F-8A67683E535F}" presName="iconSpace" presStyleCnt="0"/>
      <dgm:spPr/>
    </dgm:pt>
    <dgm:pt modelId="{5EA79720-1E84-4C4B-B49E-D066BCDE122C}" type="pres">
      <dgm:prSet presAssocID="{C0E2D1FB-729D-4430-AA5F-8A67683E535F}" presName="parTx" presStyleLbl="revTx" presStyleIdx="0" presStyleCnt="4">
        <dgm:presLayoutVars>
          <dgm:chMax val="0"/>
          <dgm:chPref val="0"/>
        </dgm:presLayoutVars>
      </dgm:prSet>
      <dgm:spPr/>
    </dgm:pt>
    <dgm:pt modelId="{9DEB1E0A-5DF6-4716-9307-A920A083AD99}" type="pres">
      <dgm:prSet presAssocID="{C0E2D1FB-729D-4430-AA5F-8A67683E535F}" presName="txSpace" presStyleCnt="0"/>
      <dgm:spPr/>
    </dgm:pt>
    <dgm:pt modelId="{8920C76B-6F99-4746-8750-148425BF347F}" type="pres">
      <dgm:prSet presAssocID="{C0E2D1FB-729D-4430-AA5F-8A67683E535F}" presName="desTx" presStyleLbl="revTx" presStyleIdx="1" presStyleCnt="4">
        <dgm:presLayoutVars/>
      </dgm:prSet>
      <dgm:spPr/>
    </dgm:pt>
    <dgm:pt modelId="{0C05FDAE-E7DC-49D1-A4C5-9CB45E339CEC}" type="pres">
      <dgm:prSet presAssocID="{C35F8DBA-31E1-4D1D-B361-6EFAC0A893CF}" presName="sibTrans" presStyleCnt="0"/>
      <dgm:spPr/>
    </dgm:pt>
    <dgm:pt modelId="{E16BB93B-54D8-4BC0-A368-DCBBE1482885}" type="pres">
      <dgm:prSet presAssocID="{1745F4FB-E316-49A8-8950-ECFF5B91C659}" presName="compNode" presStyleCnt="0"/>
      <dgm:spPr/>
    </dgm:pt>
    <dgm:pt modelId="{DE0EF2CE-4545-43DD-B545-AFB7F8ABCE99}" type="pres">
      <dgm:prSet presAssocID="{1745F4FB-E316-49A8-8950-ECFF5B91C65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BD7133FF-FB8E-4DC7-9F1F-04521590D59E}" type="pres">
      <dgm:prSet presAssocID="{1745F4FB-E316-49A8-8950-ECFF5B91C659}" presName="iconSpace" presStyleCnt="0"/>
      <dgm:spPr/>
    </dgm:pt>
    <dgm:pt modelId="{44D85C50-58C9-47D7-8DB6-BAE05EF10492}" type="pres">
      <dgm:prSet presAssocID="{1745F4FB-E316-49A8-8950-ECFF5B91C659}" presName="parTx" presStyleLbl="revTx" presStyleIdx="2" presStyleCnt="4">
        <dgm:presLayoutVars>
          <dgm:chMax val="0"/>
          <dgm:chPref val="0"/>
        </dgm:presLayoutVars>
      </dgm:prSet>
      <dgm:spPr/>
    </dgm:pt>
    <dgm:pt modelId="{B62FF2FA-6DE2-4F2C-BAA2-1F3A06858ACA}" type="pres">
      <dgm:prSet presAssocID="{1745F4FB-E316-49A8-8950-ECFF5B91C659}" presName="txSpace" presStyleCnt="0"/>
      <dgm:spPr/>
    </dgm:pt>
    <dgm:pt modelId="{A64EE75B-0BEF-4EF6-A2AA-3BBF1B8D112A}" type="pres">
      <dgm:prSet presAssocID="{1745F4FB-E316-49A8-8950-ECFF5B91C659}" presName="desTx" presStyleLbl="revTx" presStyleIdx="3" presStyleCnt="4">
        <dgm:presLayoutVars/>
      </dgm:prSet>
      <dgm:spPr/>
    </dgm:pt>
  </dgm:ptLst>
  <dgm:cxnLst>
    <dgm:cxn modelId="{52DD8100-E721-4CE4-BF1A-079D43422A7F}" type="presOf" srcId="{4E2238D1-5BA9-4D40-97EF-03C5C4E07AF8}" destId="{A64EE75B-0BEF-4EF6-A2AA-3BBF1B8D112A}" srcOrd="0" destOrd="1" presId="urn:microsoft.com/office/officeart/2018/5/layout/CenteredIconLabelDescriptionList"/>
    <dgm:cxn modelId="{87EB7101-AA62-49A7-8B71-BFA1E073573C}" type="presOf" srcId="{1745F4FB-E316-49A8-8950-ECFF5B91C659}" destId="{44D85C50-58C9-47D7-8DB6-BAE05EF10492}" srcOrd="0" destOrd="0" presId="urn:microsoft.com/office/officeart/2018/5/layout/CenteredIconLabelDescriptionList"/>
    <dgm:cxn modelId="{C158740B-0F8B-4595-B969-FC26598242DD}" srcId="{4E2238D1-5BA9-4D40-97EF-03C5C4E07AF8}" destId="{01E5A224-10AE-4CD4-860F-1DA8DACDA1CD}" srcOrd="1" destOrd="0" parTransId="{5AA44146-EBF7-42C2-B93C-30BA9DDA8B58}" sibTransId="{816E5060-E5D3-476E-B78C-AD75C99D3C0A}"/>
    <dgm:cxn modelId="{38EA7E0C-1E6D-4416-83E8-5909565953CB}" srcId="{1745F4FB-E316-49A8-8950-ECFF5B91C659}" destId="{6BAE4A3C-BC00-46F6-A4FB-9148B70ACA51}" srcOrd="0" destOrd="0" parTransId="{CA764F6C-785C-435E-B805-D7C308B88784}" sibTransId="{AA739781-61E0-4367-9B19-A60B9B67ABE5}"/>
    <dgm:cxn modelId="{D343E710-4497-4AF8-AD4F-7B68BA1B3FC9}" srcId="{1745F4FB-E316-49A8-8950-ECFF5B91C659}" destId="{4E2238D1-5BA9-4D40-97EF-03C5C4E07AF8}" srcOrd="1" destOrd="0" parTransId="{593EC34D-59FF-4D18-A933-3A7459E9E9D6}" sibTransId="{8193603A-5A76-49B9-8133-CA71F735C9F6}"/>
    <dgm:cxn modelId="{2270711D-EAD1-451E-A096-C66D799B4C46}" srcId="{2149771A-1621-4D4E-B2D7-6A9B581914AA}" destId="{1745F4FB-E316-49A8-8950-ECFF5B91C659}" srcOrd="1" destOrd="0" parTransId="{F9E68B8C-BA98-47A1-84FF-F5700518D790}" sibTransId="{F757E7F7-DBA4-42CF-8873-CA67FC548C82}"/>
    <dgm:cxn modelId="{D85D2327-D24D-4B4D-878F-0169E1F25AAB}" type="presOf" srcId="{21FFBF13-A6A9-46BF-8F06-F06AB80E25A9}" destId="{8920C76B-6F99-4746-8750-148425BF347F}" srcOrd="0" destOrd="4" presId="urn:microsoft.com/office/officeart/2018/5/layout/CenteredIconLabelDescriptionList"/>
    <dgm:cxn modelId="{DBDD1E33-5401-4185-8F0C-10B1145DDCD8}" srcId="{C0E2D1FB-729D-4430-AA5F-8A67683E535F}" destId="{949AD92C-9364-4A51-8DEB-A49F4D12B728}" srcOrd="1" destOrd="0" parTransId="{03F646B9-ABA0-462E-88F2-ABB09BD8B9E6}" sibTransId="{037FA94F-58EC-403A-B0F0-8751AA28B6DE}"/>
    <dgm:cxn modelId="{4CE1E043-96A2-4A7C-872E-6D2708235E4A}" type="presOf" srcId="{3B9D3487-664A-4214-AEDE-471120929D27}" destId="{8920C76B-6F99-4746-8750-148425BF347F}" srcOrd="0" destOrd="3" presId="urn:microsoft.com/office/officeart/2018/5/layout/CenteredIconLabelDescriptionList"/>
    <dgm:cxn modelId="{979F5F4B-B540-422E-A981-EDD6EFCF3AF0}" srcId="{C0E2D1FB-729D-4430-AA5F-8A67683E535F}" destId="{3B9D3487-664A-4214-AEDE-471120929D27}" srcOrd="3" destOrd="0" parTransId="{C94CB5F7-2168-46B6-925D-A531AC4E327C}" sibTransId="{39283212-4DA4-4B12-8EAF-89D9B0454D83}"/>
    <dgm:cxn modelId="{985C4571-AEFB-4DFD-AD46-60C08D4AA948}" srcId="{C0E2D1FB-729D-4430-AA5F-8A67683E535F}" destId="{88FF89A0-CA86-4461-AB48-502C191C29D7}" srcOrd="2" destOrd="0" parTransId="{EC6F24B0-6F97-4D97-962A-704D79DD0B97}" sibTransId="{85FB8C79-7F9A-43E5-9047-BFE25C31AA6F}"/>
    <dgm:cxn modelId="{B728C472-28A2-4FF7-AAE7-58C99D7B131C}" type="presOf" srcId="{0F90C2BA-3EC7-48EE-A346-B900EE4DE5FD}" destId="{A64EE75B-0BEF-4EF6-A2AA-3BBF1B8D112A}" srcOrd="0" destOrd="2" presId="urn:microsoft.com/office/officeart/2018/5/layout/CenteredIconLabelDescriptionList"/>
    <dgm:cxn modelId="{2F684255-B2C6-4B4D-A70E-22300252DDA5}" type="presOf" srcId="{6BAE4A3C-BC00-46F6-A4FB-9148B70ACA51}" destId="{A64EE75B-0BEF-4EF6-A2AA-3BBF1B8D112A}" srcOrd="0" destOrd="0" presId="urn:microsoft.com/office/officeart/2018/5/layout/CenteredIconLabelDescriptionList"/>
    <dgm:cxn modelId="{60B5F977-4118-4772-97E9-A25EB608E6FB}" type="presOf" srcId="{01E5A224-10AE-4CD4-860F-1DA8DACDA1CD}" destId="{A64EE75B-0BEF-4EF6-A2AA-3BBF1B8D112A}" srcOrd="0" destOrd="3" presId="urn:microsoft.com/office/officeart/2018/5/layout/CenteredIconLabelDescriptionList"/>
    <dgm:cxn modelId="{7E29D57A-5434-490F-A7BE-A123203093DA}" srcId="{C0E2D1FB-729D-4430-AA5F-8A67683E535F}" destId="{2AC1E819-098A-47A0-A553-61B8914FBD29}" srcOrd="0" destOrd="0" parTransId="{A2C0038C-A691-4105-B28A-2420BB7ECA00}" sibTransId="{050C6AF6-29E7-456B-950F-93C24E894B95}"/>
    <dgm:cxn modelId="{F1D36E89-9B31-4A50-96A5-DE7048B04BDB}" type="presOf" srcId="{2AC1E819-098A-47A0-A553-61B8914FBD29}" destId="{8920C76B-6F99-4746-8750-148425BF347F}" srcOrd="0" destOrd="0" presId="urn:microsoft.com/office/officeart/2018/5/layout/CenteredIconLabelDescriptionList"/>
    <dgm:cxn modelId="{1D815C8C-0ED3-4DB0-BD7B-486BC812EAAC}" type="presOf" srcId="{C0E2D1FB-729D-4430-AA5F-8A67683E535F}" destId="{5EA79720-1E84-4C4B-B49E-D066BCDE122C}" srcOrd="0" destOrd="0" presId="urn:microsoft.com/office/officeart/2018/5/layout/CenteredIconLabelDescriptionList"/>
    <dgm:cxn modelId="{156204A8-D32B-4A68-AEB0-51A21AE20DBF}" type="presOf" srcId="{2149771A-1621-4D4E-B2D7-6A9B581914AA}" destId="{C02E556F-59DC-4A80-B30C-B1A76F772E11}" srcOrd="0" destOrd="0" presId="urn:microsoft.com/office/officeart/2018/5/layout/CenteredIconLabelDescriptionList"/>
    <dgm:cxn modelId="{C492AAC1-91EB-49B3-95ED-BABC97DC28AA}" srcId="{C0E2D1FB-729D-4430-AA5F-8A67683E535F}" destId="{21FFBF13-A6A9-46BF-8F06-F06AB80E25A9}" srcOrd="4" destOrd="0" parTransId="{EEA1A28D-2674-47AF-A9E1-C2F6B513B2C7}" sibTransId="{DA71E972-9001-4711-A956-7510C30FEE69}"/>
    <dgm:cxn modelId="{3082D3CC-2F27-4A5D-AE83-11BDF6184C6F}" srcId="{4E2238D1-5BA9-4D40-97EF-03C5C4E07AF8}" destId="{0F90C2BA-3EC7-48EE-A346-B900EE4DE5FD}" srcOrd="0" destOrd="0" parTransId="{2A06904B-7B33-45B7-82C0-50D31C7D51FA}" sibTransId="{6CFA6DC4-782B-4F3D-B63D-0082411335E4}"/>
    <dgm:cxn modelId="{78DB05CD-8627-40C2-A978-C9848550866E}" type="presOf" srcId="{C6499442-783E-4AE1-A497-6AAB5A1F56FF}" destId="{A64EE75B-0BEF-4EF6-A2AA-3BBF1B8D112A}" srcOrd="0" destOrd="4" presId="urn:microsoft.com/office/officeart/2018/5/layout/CenteredIconLabelDescriptionList"/>
    <dgm:cxn modelId="{E03D89D0-3C92-4FFA-B397-CE5CECEDE83A}" srcId="{2149771A-1621-4D4E-B2D7-6A9B581914AA}" destId="{C0E2D1FB-729D-4430-AA5F-8A67683E535F}" srcOrd="0" destOrd="0" parTransId="{1F1B1554-C16E-4863-A831-D037E7795F36}" sibTransId="{C35F8DBA-31E1-4D1D-B361-6EFAC0A893CF}"/>
    <dgm:cxn modelId="{5DAA4AD1-AB10-4A34-BEEC-649FAB70F786}" type="presOf" srcId="{88FF89A0-CA86-4461-AB48-502C191C29D7}" destId="{8920C76B-6F99-4746-8750-148425BF347F}" srcOrd="0" destOrd="2" presId="urn:microsoft.com/office/officeart/2018/5/layout/CenteredIconLabelDescriptionList"/>
    <dgm:cxn modelId="{6E3A29DC-A707-4080-BCB2-F40E2BE2842A}" type="presOf" srcId="{949AD92C-9364-4A51-8DEB-A49F4D12B728}" destId="{8920C76B-6F99-4746-8750-148425BF347F}" srcOrd="0" destOrd="1" presId="urn:microsoft.com/office/officeart/2018/5/layout/CenteredIconLabelDescriptionList"/>
    <dgm:cxn modelId="{68B730EB-9F18-4FF9-B277-5A2EB0692F73}" srcId="{1745F4FB-E316-49A8-8950-ECFF5B91C659}" destId="{C6499442-783E-4AE1-A497-6AAB5A1F56FF}" srcOrd="2" destOrd="0" parTransId="{F6824228-4C2E-4F9A-8589-3A9BC5738FA4}" sibTransId="{3BD47C62-1A3C-4589-99B3-29C2D1B5AA09}"/>
    <dgm:cxn modelId="{716484BF-411F-4456-B04F-4C5ACAB64BB7}" type="presParOf" srcId="{C02E556F-59DC-4A80-B30C-B1A76F772E11}" destId="{F352742E-1EA4-4120-83FF-01D8F95C5931}" srcOrd="0" destOrd="0" presId="urn:microsoft.com/office/officeart/2018/5/layout/CenteredIconLabelDescriptionList"/>
    <dgm:cxn modelId="{718CB92F-BC04-45BD-8CCB-2EE6D09BF44E}" type="presParOf" srcId="{F352742E-1EA4-4120-83FF-01D8F95C5931}" destId="{2F16AA04-79F0-4AE7-836D-C9533223F4C8}" srcOrd="0" destOrd="0" presId="urn:microsoft.com/office/officeart/2018/5/layout/CenteredIconLabelDescriptionList"/>
    <dgm:cxn modelId="{7840C65E-E6AC-473A-9E81-F9981A7B29BA}" type="presParOf" srcId="{F352742E-1EA4-4120-83FF-01D8F95C5931}" destId="{E2B86300-A352-4743-8F9E-CD2BC93ABBB9}" srcOrd="1" destOrd="0" presId="urn:microsoft.com/office/officeart/2018/5/layout/CenteredIconLabelDescriptionList"/>
    <dgm:cxn modelId="{82311715-DEFF-4576-8103-1A9F9A6B4A44}" type="presParOf" srcId="{F352742E-1EA4-4120-83FF-01D8F95C5931}" destId="{5EA79720-1E84-4C4B-B49E-D066BCDE122C}" srcOrd="2" destOrd="0" presId="urn:microsoft.com/office/officeart/2018/5/layout/CenteredIconLabelDescriptionList"/>
    <dgm:cxn modelId="{E8522C13-015E-4B6A-BA76-F28B4F61ED03}" type="presParOf" srcId="{F352742E-1EA4-4120-83FF-01D8F95C5931}" destId="{9DEB1E0A-5DF6-4716-9307-A920A083AD99}" srcOrd="3" destOrd="0" presId="urn:microsoft.com/office/officeart/2018/5/layout/CenteredIconLabelDescriptionList"/>
    <dgm:cxn modelId="{449D284A-A625-48F8-8464-87818EDC2077}" type="presParOf" srcId="{F352742E-1EA4-4120-83FF-01D8F95C5931}" destId="{8920C76B-6F99-4746-8750-148425BF347F}" srcOrd="4" destOrd="0" presId="urn:microsoft.com/office/officeart/2018/5/layout/CenteredIconLabelDescriptionList"/>
    <dgm:cxn modelId="{075667BD-3740-49D3-A04D-04617EE51758}" type="presParOf" srcId="{C02E556F-59DC-4A80-B30C-B1A76F772E11}" destId="{0C05FDAE-E7DC-49D1-A4C5-9CB45E339CEC}" srcOrd="1" destOrd="0" presId="urn:microsoft.com/office/officeart/2018/5/layout/CenteredIconLabelDescriptionList"/>
    <dgm:cxn modelId="{416D43D0-6830-4683-B984-931CC6D18BD8}" type="presParOf" srcId="{C02E556F-59DC-4A80-B30C-B1A76F772E11}" destId="{E16BB93B-54D8-4BC0-A368-DCBBE1482885}" srcOrd="2" destOrd="0" presId="urn:microsoft.com/office/officeart/2018/5/layout/CenteredIconLabelDescriptionList"/>
    <dgm:cxn modelId="{2B444B54-736A-48D0-A408-44A084CB7C9C}" type="presParOf" srcId="{E16BB93B-54D8-4BC0-A368-DCBBE1482885}" destId="{DE0EF2CE-4545-43DD-B545-AFB7F8ABCE99}" srcOrd="0" destOrd="0" presId="urn:microsoft.com/office/officeart/2018/5/layout/CenteredIconLabelDescriptionList"/>
    <dgm:cxn modelId="{91A01AEA-69DA-4732-A047-39E23A4D7F51}" type="presParOf" srcId="{E16BB93B-54D8-4BC0-A368-DCBBE1482885}" destId="{BD7133FF-FB8E-4DC7-9F1F-04521590D59E}" srcOrd="1" destOrd="0" presId="urn:microsoft.com/office/officeart/2018/5/layout/CenteredIconLabelDescriptionList"/>
    <dgm:cxn modelId="{627D2A53-2A8D-4A49-9C7F-D3799824BA79}" type="presParOf" srcId="{E16BB93B-54D8-4BC0-A368-DCBBE1482885}" destId="{44D85C50-58C9-47D7-8DB6-BAE05EF10492}" srcOrd="2" destOrd="0" presId="urn:microsoft.com/office/officeart/2018/5/layout/CenteredIconLabelDescriptionList"/>
    <dgm:cxn modelId="{D839DF54-9209-49EB-B237-281F7C052822}" type="presParOf" srcId="{E16BB93B-54D8-4BC0-A368-DCBBE1482885}" destId="{B62FF2FA-6DE2-4F2C-BAA2-1F3A06858ACA}" srcOrd="3" destOrd="0" presId="urn:microsoft.com/office/officeart/2018/5/layout/CenteredIconLabelDescriptionList"/>
    <dgm:cxn modelId="{2D5AD9B3-3070-4606-A48C-0F0A576ECCFC}" type="presParOf" srcId="{E16BB93B-54D8-4BC0-A368-DCBBE1482885}" destId="{A64EE75B-0BEF-4EF6-A2AA-3BBF1B8D112A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C6DC999-DD99-4A62-B22C-35640B623FC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0EA0544-D015-43A4-AA8F-2DB968CA269C}">
      <dgm:prSet/>
      <dgm:spPr/>
      <dgm:t>
        <a:bodyPr/>
        <a:lstStyle/>
        <a:p>
          <a:r>
            <a:rPr lang="he-IL"/>
            <a:t>הייתרון בשיטות אלו הוא באפשרות לפרש את התוצאות</a:t>
          </a:r>
          <a:endParaRPr lang="en-US"/>
        </a:p>
      </dgm:t>
    </dgm:pt>
    <dgm:pt modelId="{77424335-EDA9-43B7-8353-B71BB63DDAA6}" type="parTrans" cxnId="{0A5D60E6-A7CD-437B-A72C-1D467AE0448B}">
      <dgm:prSet/>
      <dgm:spPr/>
      <dgm:t>
        <a:bodyPr/>
        <a:lstStyle/>
        <a:p>
          <a:endParaRPr lang="en-US"/>
        </a:p>
      </dgm:t>
    </dgm:pt>
    <dgm:pt modelId="{18FC56F0-A061-4111-9D66-A92FEAA62058}" type="sibTrans" cxnId="{0A5D60E6-A7CD-437B-A72C-1D467AE0448B}">
      <dgm:prSet/>
      <dgm:spPr/>
      <dgm:t>
        <a:bodyPr/>
        <a:lstStyle/>
        <a:p>
          <a:endParaRPr lang="en-US"/>
        </a:p>
      </dgm:t>
    </dgm:pt>
    <dgm:pt modelId="{95A0FF4F-C632-4106-B731-4EFA36A645FE}">
      <dgm:prSet/>
      <dgm:spPr/>
      <dgm:t>
        <a:bodyPr/>
        <a:lstStyle/>
        <a:p>
          <a:r>
            <a:rPr lang="he-IL"/>
            <a:t>שיטות אלו מדגישות הבדלים בין מילים חיוביות ושליליות </a:t>
          </a:r>
          <a:endParaRPr lang="en-US"/>
        </a:p>
      </dgm:t>
    </dgm:pt>
    <dgm:pt modelId="{E53C4A79-87D7-45F7-A048-0D0798125657}" type="parTrans" cxnId="{02302ADB-B300-4BCE-B847-CFE4DEEFBA31}">
      <dgm:prSet/>
      <dgm:spPr/>
      <dgm:t>
        <a:bodyPr/>
        <a:lstStyle/>
        <a:p>
          <a:endParaRPr lang="en-US"/>
        </a:p>
      </dgm:t>
    </dgm:pt>
    <dgm:pt modelId="{23327E1D-DEEF-4B43-A313-465BDE80A280}" type="sibTrans" cxnId="{02302ADB-B300-4BCE-B847-CFE4DEEFBA31}">
      <dgm:prSet/>
      <dgm:spPr/>
      <dgm:t>
        <a:bodyPr/>
        <a:lstStyle/>
        <a:p>
          <a:endParaRPr lang="en-US"/>
        </a:p>
      </dgm:t>
    </dgm:pt>
    <dgm:pt modelId="{41C851CA-3261-477E-842F-279CEB5895D8}">
      <dgm:prSet/>
      <dgm:spPr/>
      <dgm:t>
        <a:bodyPr/>
        <a:lstStyle/>
        <a:p>
          <a:r>
            <a:rPr lang="he-IL"/>
            <a:t>ניתן להשתמש בשיטות אלו בבעיות סיווג , ניתוח סנטימנט וכ'ו</a:t>
          </a:r>
          <a:endParaRPr lang="en-US"/>
        </a:p>
      </dgm:t>
    </dgm:pt>
    <dgm:pt modelId="{24A3A3B8-90A7-4145-8E7C-B765886ADCB5}" type="parTrans" cxnId="{B8AAD256-86BC-4EF0-83C0-6EF00D83C87E}">
      <dgm:prSet/>
      <dgm:spPr/>
      <dgm:t>
        <a:bodyPr/>
        <a:lstStyle/>
        <a:p>
          <a:endParaRPr lang="en-US"/>
        </a:p>
      </dgm:t>
    </dgm:pt>
    <dgm:pt modelId="{413E7759-693E-4C21-B270-42A73A8F6240}" type="sibTrans" cxnId="{B8AAD256-86BC-4EF0-83C0-6EF00D83C87E}">
      <dgm:prSet/>
      <dgm:spPr/>
      <dgm:t>
        <a:bodyPr/>
        <a:lstStyle/>
        <a:p>
          <a:endParaRPr lang="en-US"/>
        </a:p>
      </dgm:t>
    </dgm:pt>
    <dgm:pt modelId="{6F894E35-EC56-4F76-9155-CD81D84983DA}" type="pres">
      <dgm:prSet presAssocID="{FC6DC999-DD99-4A62-B22C-35640B623FCE}" presName="root" presStyleCnt="0">
        <dgm:presLayoutVars>
          <dgm:dir/>
          <dgm:resizeHandles val="exact"/>
        </dgm:presLayoutVars>
      </dgm:prSet>
      <dgm:spPr/>
    </dgm:pt>
    <dgm:pt modelId="{ED3035E9-7D2D-4D18-A61B-84D0A2492777}" type="pres">
      <dgm:prSet presAssocID="{40EA0544-D015-43A4-AA8F-2DB968CA269C}" presName="compNode" presStyleCnt="0"/>
      <dgm:spPr/>
    </dgm:pt>
    <dgm:pt modelId="{8F635FFD-EE8F-40E4-8B6B-126E3091E702}" type="pres">
      <dgm:prSet presAssocID="{40EA0544-D015-43A4-AA8F-2DB968CA269C}" presName="bgRect" presStyleLbl="bgShp" presStyleIdx="0" presStyleCnt="3"/>
      <dgm:spPr/>
    </dgm:pt>
    <dgm:pt modelId="{15B15F88-6A46-4D91-853C-60965BA11CDA}" type="pres">
      <dgm:prSet presAssocID="{40EA0544-D015-43A4-AA8F-2DB968CA269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A4E0D6BD-16F2-4903-9D2E-C6B52746960D}" type="pres">
      <dgm:prSet presAssocID="{40EA0544-D015-43A4-AA8F-2DB968CA269C}" presName="spaceRect" presStyleCnt="0"/>
      <dgm:spPr/>
    </dgm:pt>
    <dgm:pt modelId="{CCA385C9-6156-49A6-A16F-2CE989861458}" type="pres">
      <dgm:prSet presAssocID="{40EA0544-D015-43A4-AA8F-2DB968CA269C}" presName="parTx" presStyleLbl="revTx" presStyleIdx="0" presStyleCnt="3">
        <dgm:presLayoutVars>
          <dgm:chMax val="0"/>
          <dgm:chPref val="0"/>
        </dgm:presLayoutVars>
      </dgm:prSet>
      <dgm:spPr/>
    </dgm:pt>
    <dgm:pt modelId="{0D96A48B-9C9B-4EC9-9DEB-B4B47CE0458D}" type="pres">
      <dgm:prSet presAssocID="{18FC56F0-A061-4111-9D66-A92FEAA62058}" presName="sibTrans" presStyleCnt="0"/>
      <dgm:spPr/>
    </dgm:pt>
    <dgm:pt modelId="{7F8E15A0-076D-4064-BA2D-941789005EC5}" type="pres">
      <dgm:prSet presAssocID="{95A0FF4F-C632-4106-B731-4EFA36A645FE}" presName="compNode" presStyleCnt="0"/>
      <dgm:spPr/>
    </dgm:pt>
    <dgm:pt modelId="{D6546AB3-C1DC-41BD-A88B-F5E8BBB7AA9D}" type="pres">
      <dgm:prSet presAssocID="{95A0FF4F-C632-4106-B731-4EFA36A645FE}" presName="bgRect" presStyleLbl="bgShp" presStyleIdx="1" presStyleCnt="3"/>
      <dgm:spPr/>
    </dgm:pt>
    <dgm:pt modelId="{38309AC7-6C29-4C30-BEDD-266E6FD298A4}" type="pres">
      <dgm:prSet presAssocID="{95A0FF4F-C632-4106-B731-4EFA36A645F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"/>
        </a:ext>
      </dgm:extLst>
    </dgm:pt>
    <dgm:pt modelId="{04D1AA9F-6A24-4573-8137-F59D88ECE93E}" type="pres">
      <dgm:prSet presAssocID="{95A0FF4F-C632-4106-B731-4EFA36A645FE}" presName="spaceRect" presStyleCnt="0"/>
      <dgm:spPr/>
    </dgm:pt>
    <dgm:pt modelId="{B1AA94DC-BF76-4A04-B5A8-45DE12321B40}" type="pres">
      <dgm:prSet presAssocID="{95A0FF4F-C632-4106-B731-4EFA36A645FE}" presName="parTx" presStyleLbl="revTx" presStyleIdx="1" presStyleCnt="3">
        <dgm:presLayoutVars>
          <dgm:chMax val="0"/>
          <dgm:chPref val="0"/>
        </dgm:presLayoutVars>
      </dgm:prSet>
      <dgm:spPr/>
    </dgm:pt>
    <dgm:pt modelId="{705B6DC6-AE2A-4522-95ED-4638D710EAFE}" type="pres">
      <dgm:prSet presAssocID="{23327E1D-DEEF-4B43-A313-465BDE80A280}" presName="sibTrans" presStyleCnt="0"/>
      <dgm:spPr/>
    </dgm:pt>
    <dgm:pt modelId="{3B0EAF6E-3B02-4850-82FE-7834AEC7DF95}" type="pres">
      <dgm:prSet presAssocID="{41C851CA-3261-477E-842F-279CEB5895D8}" presName="compNode" presStyleCnt="0"/>
      <dgm:spPr/>
    </dgm:pt>
    <dgm:pt modelId="{A60D5550-E106-4DA1-BA80-F73F0AE12B48}" type="pres">
      <dgm:prSet presAssocID="{41C851CA-3261-477E-842F-279CEB5895D8}" presName="bgRect" presStyleLbl="bgShp" presStyleIdx="2" presStyleCnt="3"/>
      <dgm:spPr/>
    </dgm:pt>
    <dgm:pt modelId="{858CBA1C-4AF7-43BF-9C01-2243EF70234E}" type="pres">
      <dgm:prSet presAssocID="{41C851CA-3261-477E-842F-279CEB5895D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7F681885-D966-4790-A304-44007EA50103}" type="pres">
      <dgm:prSet presAssocID="{41C851CA-3261-477E-842F-279CEB5895D8}" presName="spaceRect" presStyleCnt="0"/>
      <dgm:spPr/>
    </dgm:pt>
    <dgm:pt modelId="{BD8C810A-8925-4743-B186-45F2B27A554B}" type="pres">
      <dgm:prSet presAssocID="{41C851CA-3261-477E-842F-279CEB5895D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8AAD256-86BC-4EF0-83C0-6EF00D83C87E}" srcId="{FC6DC999-DD99-4A62-B22C-35640B623FCE}" destId="{41C851CA-3261-477E-842F-279CEB5895D8}" srcOrd="2" destOrd="0" parTransId="{24A3A3B8-90A7-4145-8E7C-B765886ADCB5}" sibTransId="{413E7759-693E-4C21-B270-42A73A8F6240}"/>
    <dgm:cxn modelId="{EEA29DAB-DB8B-4F24-A0C3-6928038F87F9}" type="presOf" srcId="{95A0FF4F-C632-4106-B731-4EFA36A645FE}" destId="{B1AA94DC-BF76-4A04-B5A8-45DE12321B40}" srcOrd="0" destOrd="0" presId="urn:microsoft.com/office/officeart/2018/2/layout/IconVerticalSolidList"/>
    <dgm:cxn modelId="{2A047FB5-2525-4959-8DB1-0FC27B69358E}" type="presOf" srcId="{41C851CA-3261-477E-842F-279CEB5895D8}" destId="{BD8C810A-8925-4743-B186-45F2B27A554B}" srcOrd="0" destOrd="0" presId="urn:microsoft.com/office/officeart/2018/2/layout/IconVerticalSolidList"/>
    <dgm:cxn modelId="{23714CB6-614D-4033-90CD-E182019F65F1}" type="presOf" srcId="{40EA0544-D015-43A4-AA8F-2DB968CA269C}" destId="{CCA385C9-6156-49A6-A16F-2CE989861458}" srcOrd="0" destOrd="0" presId="urn:microsoft.com/office/officeart/2018/2/layout/IconVerticalSolidList"/>
    <dgm:cxn modelId="{21B561BB-2B5D-479D-B87E-85A0BD829B27}" type="presOf" srcId="{FC6DC999-DD99-4A62-B22C-35640B623FCE}" destId="{6F894E35-EC56-4F76-9155-CD81D84983DA}" srcOrd="0" destOrd="0" presId="urn:microsoft.com/office/officeart/2018/2/layout/IconVerticalSolidList"/>
    <dgm:cxn modelId="{02302ADB-B300-4BCE-B847-CFE4DEEFBA31}" srcId="{FC6DC999-DD99-4A62-B22C-35640B623FCE}" destId="{95A0FF4F-C632-4106-B731-4EFA36A645FE}" srcOrd="1" destOrd="0" parTransId="{E53C4A79-87D7-45F7-A048-0D0798125657}" sibTransId="{23327E1D-DEEF-4B43-A313-465BDE80A280}"/>
    <dgm:cxn modelId="{0A5D60E6-A7CD-437B-A72C-1D467AE0448B}" srcId="{FC6DC999-DD99-4A62-B22C-35640B623FCE}" destId="{40EA0544-D015-43A4-AA8F-2DB968CA269C}" srcOrd="0" destOrd="0" parTransId="{77424335-EDA9-43B7-8353-B71BB63DDAA6}" sibTransId="{18FC56F0-A061-4111-9D66-A92FEAA62058}"/>
    <dgm:cxn modelId="{189929DB-F0F3-4FFE-A341-E8837C16629F}" type="presParOf" srcId="{6F894E35-EC56-4F76-9155-CD81D84983DA}" destId="{ED3035E9-7D2D-4D18-A61B-84D0A2492777}" srcOrd="0" destOrd="0" presId="urn:microsoft.com/office/officeart/2018/2/layout/IconVerticalSolidList"/>
    <dgm:cxn modelId="{775135F8-48CF-402A-8438-25F221E0BE9B}" type="presParOf" srcId="{ED3035E9-7D2D-4D18-A61B-84D0A2492777}" destId="{8F635FFD-EE8F-40E4-8B6B-126E3091E702}" srcOrd="0" destOrd="0" presId="urn:microsoft.com/office/officeart/2018/2/layout/IconVerticalSolidList"/>
    <dgm:cxn modelId="{4169523F-4476-417A-8E30-80B99A0BC8F8}" type="presParOf" srcId="{ED3035E9-7D2D-4D18-A61B-84D0A2492777}" destId="{15B15F88-6A46-4D91-853C-60965BA11CDA}" srcOrd="1" destOrd="0" presId="urn:microsoft.com/office/officeart/2018/2/layout/IconVerticalSolidList"/>
    <dgm:cxn modelId="{B98F7D66-F143-4E92-A918-8A7B81E958A4}" type="presParOf" srcId="{ED3035E9-7D2D-4D18-A61B-84D0A2492777}" destId="{A4E0D6BD-16F2-4903-9D2E-C6B52746960D}" srcOrd="2" destOrd="0" presId="urn:microsoft.com/office/officeart/2018/2/layout/IconVerticalSolidList"/>
    <dgm:cxn modelId="{E6E3980C-40FE-48AB-B88A-F91CC4EB812B}" type="presParOf" srcId="{ED3035E9-7D2D-4D18-A61B-84D0A2492777}" destId="{CCA385C9-6156-49A6-A16F-2CE989861458}" srcOrd="3" destOrd="0" presId="urn:microsoft.com/office/officeart/2018/2/layout/IconVerticalSolidList"/>
    <dgm:cxn modelId="{6928D2AD-0D56-4434-B10F-7DA0249513FB}" type="presParOf" srcId="{6F894E35-EC56-4F76-9155-CD81D84983DA}" destId="{0D96A48B-9C9B-4EC9-9DEB-B4B47CE0458D}" srcOrd="1" destOrd="0" presId="urn:microsoft.com/office/officeart/2018/2/layout/IconVerticalSolidList"/>
    <dgm:cxn modelId="{12D98258-C7D3-4A5F-BA82-0F8113BFBB91}" type="presParOf" srcId="{6F894E35-EC56-4F76-9155-CD81D84983DA}" destId="{7F8E15A0-076D-4064-BA2D-941789005EC5}" srcOrd="2" destOrd="0" presId="urn:microsoft.com/office/officeart/2018/2/layout/IconVerticalSolidList"/>
    <dgm:cxn modelId="{138E927C-DBA7-479C-9AAD-6E1D7BF61FA6}" type="presParOf" srcId="{7F8E15A0-076D-4064-BA2D-941789005EC5}" destId="{D6546AB3-C1DC-41BD-A88B-F5E8BBB7AA9D}" srcOrd="0" destOrd="0" presId="urn:microsoft.com/office/officeart/2018/2/layout/IconVerticalSolidList"/>
    <dgm:cxn modelId="{96EF01F5-206D-4716-A107-853FFDC1EF5C}" type="presParOf" srcId="{7F8E15A0-076D-4064-BA2D-941789005EC5}" destId="{38309AC7-6C29-4C30-BEDD-266E6FD298A4}" srcOrd="1" destOrd="0" presId="urn:microsoft.com/office/officeart/2018/2/layout/IconVerticalSolidList"/>
    <dgm:cxn modelId="{0CFB1DD7-890B-48B3-B7F6-11554D389E9D}" type="presParOf" srcId="{7F8E15A0-076D-4064-BA2D-941789005EC5}" destId="{04D1AA9F-6A24-4573-8137-F59D88ECE93E}" srcOrd="2" destOrd="0" presId="urn:microsoft.com/office/officeart/2018/2/layout/IconVerticalSolidList"/>
    <dgm:cxn modelId="{E1C8D1F9-04AC-4273-B3A4-B75D462A0748}" type="presParOf" srcId="{7F8E15A0-076D-4064-BA2D-941789005EC5}" destId="{B1AA94DC-BF76-4A04-B5A8-45DE12321B40}" srcOrd="3" destOrd="0" presId="urn:microsoft.com/office/officeart/2018/2/layout/IconVerticalSolidList"/>
    <dgm:cxn modelId="{659AF47E-3362-4761-A14E-6FC52FD5EDEB}" type="presParOf" srcId="{6F894E35-EC56-4F76-9155-CD81D84983DA}" destId="{705B6DC6-AE2A-4522-95ED-4638D710EAFE}" srcOrd="3" destOrd="0" presId="urn:microsoft.com/office/officeart/2018/2/layout/IconVerticalSolidList"/>
    <dgm:cxn modelId="{5424C535-0A27-432C-8622-5699FE7DDBFE}" type="presParOf" srcId="{6F894E35-EC56-4F76-9155-CD81D84983DA}" destId="{3B0EAF6E-3B02-4850-82FE-7834AEC7DF95}" srcOrd="4" destOrd="0" presId="urn:microsoft.com/office/officeart/2018/2/layout/IconVerticalSolidList"/>
    <dgm:cxn modelId="{B69729CF-FA13-458A-981D-C54B6EFE9D65}" type="presParOf" srcId="{3B0EAF6E-3B02-4850-82FE-7834AEC7DF95}" destId="{A60D5550-E106-4DA1-BA80-F73F0AE12B48}" srcOrd="0" destOrd="0" presId="urn:microsoft.com/office/officeart/2018/2/layout/IconVerticalSolidList"/>
    <dgm:cxn modelId="{8515CF97-33EF-4250-8ABB-1B428943BB6A}" type="presParOf" srcId="{3B0EAF6E-3B02-4850-82FE-7834AEC7DF95}" destId="{858CBA1C-4AF7-43BF-9C01-2243EF70234E}" srcOrd="1" destOrd="0" presId="urn:microsoft.com/office/officeart/2018/2/layout/IconVerticalSolidList"/>
    <dgm:cxn modelId="{B2ACA6C7-E90C-4453-9F5A-5961D80A54BB}" type="presParOf" srcId="{3B0EAF6E-3B02-4850-82FE-7834AEC7DF95}" destId="{7F681885-D966-4790-A304-44007EA50103}" srcOrd="2" destOrd="0" presId="urn:microsoft.com/office/officeart/2018/2/layout/IconVerticalSolidList"/>
    <dgm:cxn modelId="{FDC84C12-E08E-45D9-83E5-2E60F70DBA70}" type="presParOf" srcId="{3B0EAF6E-3B02-4850-82FE-7834AEC7DF95}" destId="{BD8C810A-8925-4743-B186-45F2B27A554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7A1EC6-6005-4A0E-9151-671EA7883BF1}">
      <dsp:nvSpPr>
        <dsp:cNvPr id="0" name=""/>
        <dsp:cNvSpPr/>
      </dsp:nvSpPr>
      <dsp:spPr>
        <a:xfrm>
          <a:off x="314088" y="0"/>
          <a:ext cx="5885426" cy="5885426"/>
        </a:xfrm>
        <a:prstGeom prst="diamond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F3E97D-09F3-4B37-94F0-FF8CF074AAAD}">
      <dsp:nvSpPr>
        <dsp:cNvPr id="0" name=""/>
        <dsp:cNvSpPr/>
      </dsp:nvSpPr>
      <dsp:spPr>
        <a:xfrm>
          <a:off x="873204" y="559115"/>
          <a:ext cx="2295316" cy="229531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000" kern="1200"/>
            <a:t>NLP, תחום במדעי המחשב, בלשנות ומדעי הנתונים העוסק בתקשורת בין מחשבים לאנשים ע"י שפה</a:t>
          </a:r>
          <a:endParaRPr lang="en-US" sz="2000" kern="1200"/>
        </a:p>
      </dsp:txBody>
      <dsp:txXfrm>
        <a:off x="985252" y="671163"/>
        <a:ext cx="2071220" cy="2071220"/>
      </dsp:txXfrm>
    </dsp:sp>
    <dsp:sp modelId="{BA0A9762-B153-4FFA-A22D-D1A11C2278A2}">
      <dsp:nvSpPr>
        <dsp:cNvPr id="0" name=""/>
        <dsp:cNvSpPr/>
      </dsp:nvSpPr>
      <dsp:spPr>
        <a:xfrm>
          <a:off x="3345083" y="559115"/>
          <a:ext cx="2295316" cy="2295316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000" kern="1200"/>
            <a:t>מטרת התחום היא לאפשר למחשב להבין וליצור שפה </a:t>
          </a:r>
          <a:endParaRPr lang="en-US" sz="2000" kern="1200"/>
        </a:p>
      </dsp:txBody>
      <dsp:txXfrm>
        <a:off x="3457131" y="671163"/>
        <a:ext cx="2071220" cy="2071220"/>
      </dsp:txXfrm>
    </dsp:sp>
    <dsp:sp modelId="{1593CE17-5E4A-4BF5-B452-0CC975FDD586}">
      <dsp:nvSpPr>
        <dsp:cNvPr id="0" name=""/>
        <dsp:cNvSpPr/>
      </dsp:nvSpPr>
      <dsp:spPr>
        <a:xfrm>
          <a:off x="873204" y="3030994"/>
          <a:ext cx="2295316" cy="2295316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000" kern="1200"/>
            <a:t>אפליקציות: סירי / אלקסה / גוגל , תרגום וסינון טקסטים</a:t>
          </a:r>
          <a:endParaRPr lang="en-US" sz="2000" kern="1200"/>
        </a:p>
      </dsp:txBody>
      <dsp:txXfrm>
        <a:off x="985252" y="3143042"/>
        <a:ext cx="2071220" cy="2071220"/>
      </dsp:txXfrm>
    </dsp:sp>
    <dsp:sp modelId="{0791005C-AAB4-4847-A08D-0E0BA7C6B6BB}">
      <dsp:nvSpPr>
        <dsp:cNvPr id="0" name=""/>
        <dsp:cNvSpPr/>
      </dsp:nvSpPr>
      <dsp:spPr>
        <a:xfrm>
          <a:off x="3345083" y="3030994"/>
          <a:ext cx="2295316" cy="2295316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000" kern="1200"/>
            <a:t>NLP התפתח משמעותית כתוצאה מההתקדמות של מדעי הנתונים ובמיוחד כתוצאה מהתפתחות ה-Deep Learning </a:t>
          </a:r>
          <a:endParaRPr lang="en-US" sz="2000" kern="1200"/>
        </a:p>
      </dsp:txBody>
      <dsp:txXfrm>
        <a:off x="3457131" y="3143042"/>
        <a:ext cx="2071220" cy="20712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4BE6DB-8693-4C3A-B606-B5CC4D4263FF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DD8FCA-1FE6-498B-8D26-2172A4F59774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7E29F-2EC4-462C-AAB9-6C0C87E9BE86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900" kern="1200"/>
            <a:t>הבנה של שפה טבעית נחשבת למשימה קשה בגלל המורכבות של שפה</a:t>
          </a:r>
          <a:endParaRPr lang="en-US" sz="1900" kern="1200"/>
        </a:p>
      </dsp:txBody>
      <dsp:txXfrm>
        <a:off x="1131174" y="4597"/>
        <a:ext cx="5382429" cy="979371"/>
      </dsp:txXfrm>
    </dsp:sp>
    <dsp:sp modelId="{8F9D52AA-236D-4DD3-B15E-67BB87BF9C7F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5D0A6E-87DC-445E-9F21-8D88B14A3F06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38F022-7C2C-46FE-873A-47E04E31EEBB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900" kern="1200"/>
            <a:t>שפה היא בעלת מאפיינים בדידים, סימבוליים ומורכבת מאיתותים קטגוריאלים. כלומר ניתן לייצג משמעות ע"י שימוש במספר רב של דרכים (דיבור מחווה סימנים וכ'ו)</a:t>
          </a:r>
          <a:endParaRPr lang="en-US" sz="1900" kern="1200"/>
        </a:p>
      </dsp:txBody>
      <dsp:txXfrm>
        <a:off x="1131174" y="1228812"/>
        <a:ext cx="5382429" cy="979371"/>
      </dsp:txXfrm>
    </dsp:sp>
    <dsp:sp modelId="{6BCFE191-9DD0-4A7D-8379-0635166F9921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20BFD7-6AF6-4DA9-9FB0-E7EAEA51A8FF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09D300-ED2E-470E-B433-816AECD738CD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900" kern="1200"/>
            <a:t>לדוג' ישנם מספר רב של דרכים לסדר מילים במשפט</a:t>
          </a:r>
          <a:endParaRPr lang="en-US" sz="1900" kern="1200"/>
        </a:p>
      </dsp:txBody>
      <dsp:txXfrm>
        <a:off x="1131174" y="2453027"/>
        <a:ext cx="5382429" cy="979371"/>
      </dsp:txXfrm>
    </dsp:sp>
    <dsp:sp modelId="{FC1C5764-F1C7-4008-B251-B422FE6B0406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F8751A-E27C-441F-87D2-DCFAA1365595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B10249-FDFD-4A1E-8BB5-BBC9D330E66B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900" kern="1200"/>
            <a:t>למילה יכולה להיות מספר משמעויות ובנוסף דרושה הבנה של ההקשר בה היא נאמרה בכדי לפרש משפט</a:t>
          </a:r>
          <a:endParaRPr lang="en-US" sz="1900" kern="1200"/>
        </a:p>
      </dsp:txBody>
      <dsp:txXfrm>
        <a:off x="1131174" y="3677241"/>
        <a:ext cx="5382429" cy="979371"/>
      </dsp:txXfrm>
    </dsp:sp>
    <dsp:sp modelId="{DF432646-869A-4FD5-AECA-5336311B50F3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FCC3DA-DA4A-4BE3-925C-970C0531A0B9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F5A2C7-3E2E-4A5C-8B97-87461094CF94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900" kern="1200"/>
            <a:t>כל שפה היא ייחודית</a:t>
          </a:r>
          <a:endParaRPr lang="en-US" sz="1900" kern="1200"/>
        </a:p>
      </dsp:txBody>
      <dsp:txXfrm>
        <a:off x="1131174" y="4901456"/>
        <a:ext cx="5382429" cy="9793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8D9CA4-02CE-4D39-B7AE-FD3B69217D17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B673AA-767F-4C71-B386-C7651D477FF0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4374ED-37C6-4C7D-BFB6-C3EA5348375A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400" kern="1200"/>
            <a:t>Syntactic Analysis, Syntax Analysis or Parsing - תהליך לניתוח מבנה השפה הטבעית בהתאם לכללי הדקדוק הפורמלי</a:t>
          </a:r>
          <a:endParaRPr lang="en-US" sz="2400" kern="1200"/>
        </a:p>
      </dsp:txBody>
      <dsp:txXfrm>
        <a:off x="1941716" y="718"/>
        <a:ext cx="4571887" cy="1681139"/>
      </dsp:txXfrm>
    </dsp:sp>
    <dsp:sp modelId="{37D6694E-026B-4499-8A87-5E7CF99F8BF3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494DE5-E539-4A0E-8773-BB088757231D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9AD81E-EEF5-4882-AD56-0AABF73E67C5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400" kern="1200"/>
            <a:t>חוקי הדקדוק חלים על קבוצות של מילים (קטגוריות)</a:t>
          </a:r>
          <a:endParaRPr lang="en-US" sz="2400" kern="1200"/>
        </a:p>
      </dsp:txBody>
      <dsp:txXfrm>
        <a:off x="1941716" y="2102143"/>
        <a:ext cx="4571887" cy="1681139"/>
      </dsp:txXfrm>
    </dsp:sp>
    <dsp:sp modelId="{F86BBC7B-7FBB-44A2-9D8E-E158701ED58B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E66538-C8FB-40B1-989C-A604FF635AFA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25CA53-71AC-4606-A168-A9391121B8D0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400" kern="1200"/>
            <a:t>דוג', ניקח משפט בעל נושא שהוא "שם עצם" ונשוא שהוא "פועל':</a:t>
          </a:r>
          <a:br>
            <a:rPr lang="he-IL" sz="2400" kern="1200"/>
          </a:br>
          <a:r>
            <a:rPr lang="he-IL" sz="2400" kern="1200"/>
            <a:t>The dog (noun-phrase) went away (verb-phrase).l</a:t>
          </a:r>
          <a:endParaRPr lang="en-US" sz="2400" kern="1200"/>
        </a:p>
      </dsp:txBody>
      <dsp:txXfrm>
        <a:off x="1941716" y="4203567"/>
        <a:ext cx="4571887" cy="16811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E01A1B-538B-46B8-9FB3-DADA43152806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8F0733-8430-4423-9AB9-ED867383492B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692B14-AC80-4E60-BDB1-E9189F9C95D4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200" kern="1200"/>
            <a:t>סמנטיקה הוא מונח לשוני, המתאר משמעות או לוגיקה הקשורה לנושא מסויים</a:t>
          </a:r>
          <a:endParaRPr lang="en-US" sz="2200" kern="1200"/>
        </a:p>
      </dsp:txBody>
      <dsp:txXfrm>
        <a:off x="1429899" y="2442"/>
        <a:ext cx="5083704" cy="1238008"/>
      </dsp:txXfrm>
    </dsp:sp>
    <dsp:sp modelId="{338EAB59-0D06-4861-8E1C-2A41AFA01F3D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08E4D8-96B5-47A4-A2DA-0A8960003B77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F829AC-174A-4435-B4DE-DAB844053D71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200" kern="1200"/>
            <a:t>הבנת שפה מבוססת על משמעות והקשר, ההבנה נעשית ע"י אדם בצורה אינטואיטיבית תוך הסתמכות על אינטואיציה וידע על השפה</a:t>
          </a:r>
          <a:endParaRPr lang="en-US" sz="2200" kern="1200"/>
        </a:p>
      </dsp:txBody>
      <dsp:txXfrm>
        <a:off x="1429899" y="1549953"/>
        <a:ext cx="5083704" cy="1238008"/>
      </dsp:txXfrm>
    </dsp:sp>
    <dsp:sp modelId="{51839281-C461-4596-9632-7FD28F69B45F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E6384A-D8E8-433F-A6F1-5187B58C5945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43BA8E-6B92-4C56-A5E0-2FE556FD6774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200" kern="1200"/>
            <a:t>ניתוח סמנטי הוא תהליך להבנת המשמעות והפרשנות של מילים, סימנים ומבנה משפט</a:t>
          </a:r>
          <a:endParaRPr lang="en-US" sz="2200" kern="1200"/>
        </a:p>
      </dsp:txBody>
      <dsp:txXfrm>
        <a:off x="1429899" y="3097464"/>
        <a:ext cx="5083704" cy="1238008"/>
      </dsp:txXfrm>
    </dsp:sp>
    <dsp:sp modelId="{25F6F17E-7653-4B1E-8C1F-963ABCF864E7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0D57F9-A037-40EA-9A60-7D7C2C23013F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7E521A-5693-4499-B409-72C7336B99BB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200" kern="1200"/>
            <a:t>ניתוח סמנטי הוא אחד מהבעיות המורכבות ב-NLP ואינו נפתר לגמרי</a:t>
          </a:r>
          <a:endParaRPr lang="en-US" sz="2200" kern="1200"/>
        </a:p>
      </dsp:txBody>
      <dsp:txXfrm>
        <a:off x="1429899" y="4644974"/>
        <a:ext cx="5083704" cy="12380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5D45E1-B262-4FF0-A26F-A6F35B41CF7B}">
      <dsp:nvSpPr>
        <dsp:cNvPr id="0" name=""/>
        <dsp:cNvSpPr/>
      </dsp:nvSpPr>
      <dsp:spPr>
        <a:xfrm>
          <a:off x="773073" y="1897"/>
          <a:ext cx="735574" cy="73557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769A01-FC84-4634-9644-AC3C4E41722A}">
      <dsp:nvSpPr>
        <dsp:cNvPr id="0" name=""/>
        <dsp:cNvSpPr/>
      </dsp:nvSpPr>
      <dsp:spPr>
        <a:xfrm>
          <a:off x="929835" y="158658"/>
          <a:ext cx="422050" cy="4220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C72C0D-66A3-4602-9D3B-7273623A8A8C}">
      <dsp:nvSpPr>
        <dsp:cNvPr id="0" name=""/>
        <dsp:cNvSpPr/>
      </dsp:nvSpPr>
      <dsp:spPr>
        <a:xfrm>
          <a:off x="537931" y="966584"/>
          <a:ext cx="1205859" cy="482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he-IL" sz="1100" kern="1200"/>
            <a:t>Pipeline</a:t>
          </a:r>
          <a:endParaRPr lang="en-US" sz="1100" kern="1200"/>
        </a:p>
      </dsp:txBody>
      <dsp:txXfrm>
        <a:off x="537931" y="966584"/>
        <a:ext cx="1205859" cy="482343"/>
      </dsp:txXfrm>
    </dsp:sp>
    <dsp:sp modelId="{D76B90D2-8BEA-482E-BCA9-C538D0093E89}">
      <dsp:nvSpPr>
        <dsp:cNvPr id="0" name=""/>
        <dsp:cNvSpPr/>
      </dsp:nvSpPr>
      <dsp:spPr>
        <a:xfrm>
          <a:off x="2189958" y="1897"/>
          <a:ext cx="735574" cy="7355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681E74-3CD9-456A-BD20-485209189F95}">
      <dsp:nvSpPr>
        <dsp:cNvPr id="0" name=""/>
        <dsp:cNvSpPr/>
      </dsp:nvSpPr>
      <dsp:spPr>
        <a:xfrm>
          <a:off x="2346720" y="158658"/>
          <a:ext cx="422050" cy="4220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77E908-C888-40D5-BCE0-FF312DA166B8}">
      <dsp:nvSpPr>
        <dsp:cNvPr id="0" name=""/>
        <dsp:cNvSpPr/>
      </dsp:nvSpPr>
      <dsp:spPr>
        <a:xfrm>
          <a:off x="1954815" y="966584"/>
          <a:ext cx="1205859" cy="482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he-IL" sz="1100" kern="1200"/>
            <a:t>Text Preprocessing</a:t>
          </a:r>
          <a:endParaRPr lang="en-US" sz="1100" kern="1200"/>
        </a:p>
      </dsp:txBody>
      <dsp:txXfrm>
        <a:off x="1954815" y="966584"/>
        <a:ext cx="1205859" cy="482343"/>
      </dsp:txXfrm>
    </dsp:sp>
    <dsp:sp modelId="{29B6AEF1-36AA-4476-824D-147AA9702770}">
      <dsp:nvSpPr>
        <dsp:cNvPr id="0" name=""/>
        <dsp:cNvSpPr/>
      </dsp:nvSpPr>
      <dsp:spPr>
        <a:xfrm>
          <a:off x="3606843" y="1897"/>
          <a:ext cx="735574" cy="73557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2181D4-8AC3-4009-9591-A1AD8825F19C}">
      <dsp:nvSpPr>
        <dsp:cNvPr id="0" name=""/>
        <dsp:cNvSpPr/>
      </dsp:nvSpPr>
      <dsp:spPr>
        <a:xfrm>
          <a:off x="3763604" y="158658"/>
          <a:ext cx="422050" cy="4220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E60428-6956-4793-A811-22FB501B08A0}">
      <dsp:nvSpPr>
        <dsp:cNvPr id="0" name=""/>
        <dsp:cNvSpPr/>
      </dsp:nvSpPr>
      <dsp:spPr>
        <a:xfrm>
          <a:off x="3371700" y="966584"/>
          <a:ext cx="1205859" cy="482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he-IL" sz="1100" kern="1200"/>
            <a:t>Feature Engineering</a:t>
          </a:r>
          <a:endParaRPr lang="en-US" sz="1100" kern="1200"/>
        </a:p>
      </dsp:txBody>
      <dsp:txXfrm>
        <a:off x="3371700" y="966584"/>
        <a:ext cx="1205859" cy="482343"/>
      </dsp:txXfrm>
    </dsp:sp>
    <dsp:sp modelId="{C6BF1246-6FED-4748-BA05-95DFA038BF8A}">
      <dsp:nvSpPr>
        <dsp:cNvPr id="0" name=""/>
        <dsp:cNvSpPr/>
      </dsp:nvSpPr>
      <dsp:spPr>
        <a:xfrm>
          <a:off x="773073" y="1750393"/>
          <a:ext cx="735574" cy="73557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042AED-FB39-461C-BB09-8C9C8C50AD24}">
      <dsp:nvSpPr>
        <dsp:cNvPr id="0" name=""/>
        <dsp:cNvSpPr/>
      </dsp:nvSpPr>
      <dsp:spPr>
        <a:xfrm>
          <a:off x="929835" y="1907155"/>
          <a:ext cx="422050" cy="4220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3A933A-2149-455C-AC2A-F6ABD19B7CE5}">
      <dsp:nvSpPr>
        <dsp:cNvPr id="0" name=""/>
        <dsp:cNvSpPr/>
      </dsp:nvSpPr>
      <dsp:spPr>
        <a:xfrm>
          <a:off x="537931" y="2715080"/>
          <a:ext cx="1205859" cy="482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he-IL" sz="1100" kern="1200"/>
            <a:t>NLTK and</a:t>
          </a:r>
          <a:br>
            <a:rPr lang="he-IL" sz="1100" kern="1200" dirty="0"/>
          </a:br>
          <a:r>
            <a:rPr lang="af-ZA" sz="1100" kern="1200"/>
            <a:t>Word</a:t>
          </a:r>
          <a:r>
            <a:rPr lang="he-IL" sz="1100" kern="1200"/>
            <a:t>_</a:t>
          </a:r>
          <a:r>
            <a:rPr lang="af-ZA" sz="1100" kern="1200"/>
            <a:t>To_Vec</a:t>
          </a:r>
          <a:br>
            <a:rPr lang="he-IL" sz="1100" kern="1200" dirty="0"/>
          </a:br>
          <a:r>
            <a:rPr lang="he-IL" sz="1100" kern="1200"/>
            <a:t> functions</a:t>
          </a:r>
          <a:endParaRPr lang="en-US" sz="1100" kern="1200"/>
        </a:p>
      </dsp:txBody>
      <dsp:txXfrm>
        <a:off x="537931" y="2715080"/>
        <a:ext cx="1205859" cy="482343"/>
      </dsp:txXfrm>
    </dsp:sp>
    <dsp:sp modelId="{08C7DA38-107D-4DE9-A058-FB833FB116D4}">
      <dsp:nvSpPr>
        <dsp:cNvPr id="0" name=""/>
        <dsp:cNvSpPr/>
      </dsp:nvSpPr>
      <dsp:spPr>
        <a:xfrm>
          <a:off x="2189958" y="1750393"/>
          <a:ext cx="735574" cy="73557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E8480E-B653-4DA1-822D-BBF93413E064}">
      <dsp:nvSpPr>
        <dsp:cNvPr id="0" name=""/>
        <dsp:cNvSpPr/>
      </dsp:nvSpPr>
      <dsp:spPr>
        <a:xfrm>
          <a:off x="2346720" y="1907155"/>
          <a:ext cx="422050" cy="42205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D43174-2A2F-4B6B-9DED-1A18C6F131BC}">
      <dsp:nvSpPr>
        <dsp:cNvPr id="0" name=""/>
        <dsp:cNvSpPr/>
      </dsp:nvSpPr>
      <dsp:spPr>
        <a:xfrm>
          <a:off x="1954815" y="2715080"/>
          <a:ext cx="1205859" cy="482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he-IL" sz="1100" kern="1200"/>
            <a:t>Text classification</a:t>
          </a:r>
          <a:endParaRPr lang="en-US" sz="1100" kern="1200"/>
        </a:p>
      </dsp:txBody>
      <dsp:txXfrm>
        <a:off x="1954815" y="2715080"/>
        <a:ext cx="1205859" cy="482343"/>
      </dsp:txXfrm>
    </dsp:sp>
    <dsp:sp modelId="{C5B8789B-B1D0-4A86-AFA3-93D474773D6A}">
      <dsp:nvSpPr>
        <dsp:cNvPr id="0" name=""/>
        <dsp:cNvSpPr/>
      </dsp:nvSpPr>
      <dsp:spPr>
        <a:xfrm>
          <a:off x="3606843" y="1750393"/>
          <a:ext cx="735574" cy="73557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86458E-375E-4A5C-8959-A6DCDB806CDB}">
      <dsp:nvSpPr>
        <dsp:cNvPr id="0" name=""/>
        <dsp:cNvSpPr/>
      </dsp:nvSpPr>
      <dsp:spPr>
        <a:xfrm>
          <a:off x="3763604" y="1907155"/>
          <a:ext cx="422050" cy="42205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A1B764-DADA-4B13-AAB9-1DA348F595F2}">
      <dsp:nvSpPr>
        <dsp:cNvPr id="0" name=""/>
        <dsp:cNvSpPr/>
      </dsp:nvSpPr>
      <dsp:spPr>
        <a:xfrm>
          <a:off x="3371700" y="2715080"/>
          <a:ext cx="1205859" cy="482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he-IL" sz="1100" kern="1200"/>
            <a:t>Text Clustering</a:t>
          </a:r>
          <a:endParaRPr lang="en-US" sz="1100" kern="1200"/>
        </a:p>
      </dsp:txBody>
      <dsp:txXfrm>
        <a:off x="3371700" y="2715080"/>
        <a:ext cx="1205859" cy="482343"/>
      </dsp:txXfrm>
    </dsp:sp>
    <dsp:sp modelId="{CDB21CDF-5F1C-4A52-8EEB-F8BEE4959268}">
      <dsp:nvSpPr>
        <dsp:cNvPr id="0" name=""/>
        <dsp:cNvSpPr/>
      </dsp:nvSpPr>
      <dsp:spPr>
        <a:xfrm>
          <a:off x="2189958" y="3498889"/>
          <a:ext cx="735574" cy="7355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13DB50-40B2-4041-BCD3-4479C63695AE}">
      <dsp:nvSpPr>
        <dsp:cNvPr id="0" name=""/>
        <dsp:cNvSpPr/>
      </dsp:nvSpPr>
      <dsp:spPr>
        <a:xfrm>
          <a:off x="2346720" y="3655651"/>
          <a:ext cx="422050" cy="422050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A54FCC-F0A0-4A90-891C-B9B36D6EB122}">
      <dsp:nvSpPr>
        <dsp:cNvPr id="0" name=""/>
        <dsp:cNvSpPr/>
      </dsp:nvSpPr>
      <dsp:spPr>
        <a:xfrm>
          <a:off x="1954815" y="4463576"/>
          <a:ext cx="1205859" cy="482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he-IL" sz="1100" kern="1200"/>
            <a:t>NLP and Deep Learning</a:t>
          </a:r>
          <a:endParaRPr lang="en-US" sz="1100" kern="1200"/>
        </a:p>
      </dsp:txBody>
      <dsp:txXfrm>
        <a:off x="1954815" y="4463576"/>
        <a:ext cx="1205859" cy="48234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16AA04-79F0-4AE7-836D-C9533223F4C8}">
      <dsp:nvSpPr>
        <dsp:cNvPr id="0" name=""/>
        <dsp:cNvSpPr/>
      </dsp:nvSpPr>
      <dsp:spPr>
        <a:xfrm>
          <a:off x="765989" y="934480"/>
          <a:ext cx="822445" cy="8224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A79720-1E84-4C4B-B49E-D066BCDE122C}">
      <dsp:nvSpPr>
        <dsp:cNvPr id="0" name=""/>
        <dsp:cNvSpPr/>
      </dsp:nvSpPr>
      <dsp:spPr>
        <a:xfrm>
          <a:off x="2290" y="1889316"/>
          <a:ext cx="2349843" cy="3524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he-IL" sz="2200" b="1" kern="1200"/>
            <a:t>Pipeline</a:t>
          </a:r>
          <a:endParaRPr lang="en-US" sz="2200" kern="1200"/>
        </a:p>
      </dsp:txBody>
      <dsp:txXfrm>
        <a:off x="2290" y="1889316"/>
        <a:ext cx="2349843" cy="352476"/>
      </dsp:txXfrm>
    </dsp:sp>
    <dsp:sp modelId="{8920C76B-6F99-4746-8750-148425BF347F}">
      <dsp:nvSpPr>
        <dsp:cNvPr id="0" name=""/>
        <dsp:cNvSpPr/>
      </dsp:nvSpPr>
      <dsp:spPr>
        <a:xfrm>
          <a:off x="2290" y="2303370"/>
          <a:ext cx="2349843" cy="1709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700" b="1" kern="1200">
              <a:cs typeface="Calibri Light"/>
            </a:rPr>
            <a:t>Text </a:t>
          </a:r>
          <a:r>
            <a:rPr lang="af-ZA" sz="1700" b="1" kern="1200">
              <a:cs typeface="Calibri Light"/>
            </a:rPr>
            <a:t>pre-processing</a:t>
          </a:r>
          <a:endParaRPr lang="he-IL" sz="1700" b="1" kern="1200">
            <a:cs typeface="Calibri Light"/>
          </a:endParaRP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f-ZA" sz="1700" b="1" kern="1200">
              <a:cs typeface="Calibri Light"/>
            </a:rPr>
            <a:t>Text parsing</a:t>
          </a:r>
          <a:r>
            <a:rPr lang="he-IL" sz="1700" b="1" kern="1200">
              <a:cs typeface="Calibri Light"/>
            </a:rPr>
            <a:t> 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700" b="1" kern="1200">
              <a:cs typeface="Calibri Light"/>
            </a:rPr>
            <a:t>Feature </a:t>
          </a:r>
          <a:r>
            <a:rPr lang="af-ZA" sz="1700" b="1" kern="1200">
              <a:cs typeface="Calibri Light"/>
            </a:rPr>
            <a:t>Engineering</a:t>
          </a:r>
          <a:endParaRPr lang="he-IL" sz="1700" b="1" kern="1200">
            <a:cs typeface="Calibri Light"/>
          </a:endParaRP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f-ZA" sz="1700" b="1" kern="1200">
              <a:cs typeface="Calibri Light"/>
            </a:rPr>
            <a:t>Modeling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f-ZA" sz="1700" b="1" kern="1200">
              <a:cs typeface="Calibri Light"/>
            </a:rPr>
            <a:t>Evaluation</a:t>
          </a:r>
          <a:endParaRPr lang="he-IL" sz="1700" b="1" kern="1200">
            <a:cs typeface="Calibri Light"/>
          </a:endParaRPr>
        </a:p>
      </dsp:txBody>
      <dsp:txXfrm>
        <a:off x="2290" y="2303370"/>
        <a:ext cx="2349843" cy="1709967"/>
      </dsp:txXfrm>
    </dsp:sp>
    <dsp:sp modelId="{DE0EF2CE-4545-43DD-B545-AFB7F8ABCE99}">
      <dsp:nvSpPr>
        <dsp:cNvPr id="0" name=""/>
        <dsp:cNvSpPr/>
      </dsp:nvSpPr>
      <dsp:spPr>
        <a:xfrm>
          <a:off x="3527056" y="934480"/>
          <a:ext cx="822445" cy="8224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D85C50-58C9-47D7-8DB6-BAE05EF10492}">
      <dsp:nvSpPr>
        <dsp:cNvPr id="0" name=""/>
        <dsp:cNvSpPr/>
      </dsp:nvSpPr>
      <dsp:spPr>
        <a:xfrm>
          <a:off x="2763356" y="1889316"/>
          <a:ext cx="2349843" cy="3524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he-IL" sz="2200" b="1" kern="1200"/>
            <a:t>Text Preprocessing</a:t>
          </a:r>
          <a:endParaRPr lang="en-US" sz="2200" kern="1200"/>
        </a:p>
      </dsp:txBody>
      <dsp:txXfrm>
        <a:off x="2763356" y="1889316"/>
        <a:ext cx="2349843" cy="352476"/>
      </dsp:txXfrm>
    </dsp:sp>
    <dsp:sp modelId="{A64EE75B-0BEF-4EF6-A2AA-3BBF1B8D112A}">
      <dsp:nvSpPr>
        <dsp:cNvPr id="0" name=""/>
        <dsp:cNvSpPr/>
      </dsp:nvSpPr>
      <dsp:spPr>
        <a:xfrm>
          <a:off x="2763356" y="2303370"/>
          <a:ext cx="2349843" cy="1709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700" kern="1200"/>
            <a:t>Noise Removal</a:t>
          </a: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700" kern="1200"/>
            <a:t>Lexicon Normalization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700" kern="1200"/>
            <a:t>Lemmatization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700" kern="1200"/>
            <a:t>Stemming</a:t>
          </a: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700" kern="1200"/>
            <a:t>Object Standardization</a:t>
          </a:r>
          <a:endParaRPr lang="en-US" sz="1700" kern="1200"/>
        </a:p>
      </dsp:txBody>
      <dsp:txXfrm>
        <a:off x="2763356" y="2303370"/>
        <a:ext cx="2349843" cy="170996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635FFD-EE8F-40E4-8B6B-126E3091E702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B15F88-6A46-4D91-853C-60965BA11CDA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A385C9-6156-49A6-A16F-2CE989861458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500" kern="1200"/>
            <a:t>הייתרון בשיטות אלו הוא באפשרות לפרש את התוצאות</a:t>
          </a:r>
          <a:endParaRPr lang="en-US" sz="2500" kern="1200"/>
        </a:p>
      </dsp:txBody>
      <dsp:txXfrm>
        <a:off x="1941716" y="718"/>
        <a:ext cx="4571887" cy="1681139"/>
      </dsp:txXfrm>
    </dsp:sp>
    <dsp:sp modelId="{D6546AB3-C1DC-41BD-A88B-F5E8BBB7AA9D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309AC7-6C29-4C30-BEDD-266E6FD298A4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AA94DC-BF76-4A04-B5A8-45DE12321B40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500" kern="1200"/>
            <a:t>שיטות אלו מדגישות הבדלים בין מילים חיוביות ושליליות </a:t>
          </a:r>
          <a:endParaRPr lang="en-US" sz="2500" kern="1200"/>
        </a:p>
      </dsp:txBody>
      <dsp:txXfrm>
        <a:off x="1941716" y="2102143"/>
        <a:ext cx="4571887" cy="1681139"/>
      </dsp:txXfrm>
    </dsp:sp>
    <dsp:sp modelId="{A60D5550-E106-4DA1-BA80-F73F0AE12B48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8CBA1C-4AF7-43BF-9C01-2243EF70234E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8C810A-8925-4743-B186-45F2B27A554B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500" kern="1200"/>
            <a:t>ניתן להשתמש בשיטות אלו בבעיות סיווג , ניתוח סנטימנט וכ'ו</a:t>
          </a:r>
          <a:endParaRPr lang="en-US" sz="2500" kern="1200"/>
        </a:p>
      </dsp:txBody>
      <dsp:txXfrm>
        <a:off x="1941716" y="4203567"/>
        <a:ext cx="4571887" cy="1681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6C2-223D-49D5-8CD2-1757D9EC7028}" type="datetimeFigureOut">
              <a:rPr lang="he-IL" smtClean="0"/>
              <a:t>כ"ה/תמוז/תשע"ט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282D-D310-42D8-B8FF-78ED45A44D8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19642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6C2-223D-49D5-8CD2-1757D9EC7028}" type="datetimeFigureOut">
              <a:rPr lang="he-IL" smtClean="0"/>
              <a:t>כ"ה/תמוז/תשע"ט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282D-D310-42D8-B8FF-78ED45A44D8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30430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6C2-223D-49D5-8CD2-1757D9EC7028}" type="datetimeFigureOut">
              <a:rPr lang="he-IL" smtClean="0"/>
              <a:t>כ"ה/תמוז/תשע"ט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282D-D310-42D8-B8FF-78ED45A44D8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04124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6C2-223D-49D5-8CD2-1757D9EC7028}" type="datetimeFigureOut">
              <a:rPr lang="he-IL" smtClean="0"/>
              <a:t>כ"ה/תמוז/תשע"ט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282D-D310-42D8-B8FF-78ED45A44D8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39925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6C2-223D-49D5-8CD2-1757D9EC7028}" type="datetimeFigureOut">
              <a:rPr lang="he-IL" smtClean="0"/>
              <a:t>כ"ה/תמוז/תשע"ט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282D-D310-42D8-B8FF-78ED45A44D8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91268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6C2-223D-49D5-8CD2-1757D9EC7028}" type="datetimeFigureOut">
              <a:rPr lang="he-IL" smtClean="0"/>
              <a:t>כ"ה/תמוז/תשע"ט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282D-D310-42D8-B8FF-78ED45A44D8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06651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6C2-223D-49D5-8CD2-1757D9EC7028}" type="datetimeFigureOut">
              <a:rPr lang="he-IL" smtClean="0"/>
              <a:t>כ"ה/תמוז/תשע"ט</a:t>
            </a:fld>
            <a:endParaRPr lang="he-IL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282D-D310-42D8-B8FF-78ED45A44D8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87419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6C2-223D-49D5-8CD2-1757D9EC7028}" type="datetimeFigureOut">
              <a:rPr lang="he-IL" smtClean="0"/>
              <a:t>כ"ה/תמוז/תשע"ט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282D-D310-42D8-B8FF-78ED45A44D8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5209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6C2-223D-49D5-8CD2-1757D9EC7028}" type="datetimeFigureOut">
              <a:rPr lang="he-IL" smtClean="0"/>
              <a:t>כ"ה/תמוז/תשע"ט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282D-D310-42D8-B8FF-78ED45A44D8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60668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6C2-223D-49D5-8CD2-1757D9EC7028}" type="datetimeFigureOut">
              <a:rPr lang="he-IL" smtClean="0"/>
              <a:t>כ"ה/תמוז/תשע"ט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282D-D310-42D8-B8FF-78ED45A44D8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784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6C2-223D-49D5-8CD2-1757D9EC7028}" type="datetimeFigureOut">
              <a:rPr lang="he-IL" smtClean="0"/>
              <a:t>כ"ה/תמוז/תשע"ט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282D-D310-42D8-B8FF-78ED45A44D8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93462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BA6C2-223D-49D5-8CD2-1757D9EC7028}" type="datetimeFigureOut">
              <a:rPr lang="he-IL" smtClean="0"/>
              <a:t>כ"ה/תמוז/תשע"ט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E282D-D310-42D8-B8FF-78ED45A44D8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95896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python/python_regex.asp" TargetMode="External"/><Relationship Id="rId5" Type="http://schemas.openxmlformats.org/officeDocument/2006/relationships/hyperlink" Target="https://regexr.com/" TargetMode="External"/><Relationship Id="rId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5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g.upenn.edu/courses/Fall_2003/ling001/penn_treebank_pos.htm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5" Type="http://schemas.openxmlformats.org/officeDocument/2006/relationships/image" Target="../media/image48.png"/><Relationship Id="rId4" Type="http://schemas.openxmlformats.org/officeDocument/2006/relationships/hyperlink" Target="https://spacy.io/api/annotation#pos-tagging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66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pacy.io/api/annotation#pos-tagging" TargetMode="External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hyperlink" Target="https://spacy.io/usage/linguistic-features#dependency-parse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pacy.io/api/annotation#named-entities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16/08/beginners-guide-to-topic-modeling-in-python/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preprocessing/text/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rstudio.com/reference/pad_sequences.html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74.jpe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10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5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9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17/06/word-embeddings-count-word2veec/" TargetMode="External"/><Relationship Id="rId2" Type="http://schemas.openxmlformats.org/officeDocument/2006/relationships/hyperlink" Target="https://www.analyticsvidhya.com/blog/2017/01/ultimate-guide-to-understand-implement-natural-language-processing-codes-in-pyth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machine-learning-word-embedding-sentiment-classification-using-keras-b83c28087456" TargetMode="External"/><Relationship Id="rId5" Type="http://schemas.openxmlformats.org/officeDocument/2006/relationships/hyperlink" Target="https://www.kaggle.com/pierremegret/gensim-word2vec-tutorial" TargetMode="External"/><Relationship Id="rId4" Type="http://schemas.openxmlformats.org/officeDocument/2006/relationships/hyperlink" Target="https://machinelearningmastery.com/what-are-word-embedding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comments" Target="../comments/comment1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18/10/stepwise-guide-topic-modeling-latent-semantic-analysis/" TargetMode="External"/><Relationship Id="rId2" Type="http://schemas.openxmlformats.org/officeDocument/2006/relationships/hyperlink" Target="https://www.datacamp.com/community/tutorials/discovering-hidden-topics-python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he-IL">
                <a:cs typeface="Times New Roman"/>
              </a:rPr>
              <a:t>רקע ל-NLP</a:t>
            </a:r>
            <a:endParaRPr lang="he-IL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endParaRPr lang="he-IL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023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09097-056A-45A7-8EF1-1C0452C4E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he-IL">
                <a:cs typeface="Times New Roman"/>
              </a:rPr>
              <a:t>סוגי הבעיות ב-NLP</a:t>
            </a:r>
            <a:endParaRPr lang="he-IL"/>
          </a:p>
        </p:txBody>
      </p:sp>
      <p:pic>
        <p:nvPicPr>
          <p:cNvPr id="4" name="Picture 4" descr="תמונה שמכילה אדם, צילום, הצגה, שונה&#10;&#10;תיאור שנוצר ברמת מהימנות גבוהה מאוד">
            <a:extLst>
              <a:ext uri="{FF2B5EF4-FFF2-40B4-BE49-F238E27FC236}">
                <a16:creationId xmlns:a16="http://schemas.microsoft.com/office/drawing/2014/main" id="{FCB3AC64-9657-4B66-A7B1-4C5B1C1FA7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25" r="13718"/>
          <a:stretch/>
        </p:blipFill>
        <p:spPr>
          <a:xfrm>
            <a:off x="328726" y="263971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828E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B2E5B-A3B0-4D3C-9503-6A11C9A17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1">
            <a:normAutofit/>
          </a:bodyPr>
          <a:lstStyle/>
          <a:p>
            <a:r>
              <a:rPr lang="he-IL" sz="2000">
                <a:cs typeface="Arial"/>
              </a:rPr>
              <a:t>סיווג טקסט</a:t>
            </a:r>
            <a:endParaRPr lang="he-IL" sz="2000">
              <a:cs typeface="Arial" panose="020B0604020202020204" pitchFamily="34" charset="0"/>
            </a:endParaRPr>
          </a:p>
          <a:p>
            <a:r>
              <a:rPr lang="he-IL" sz="2000">
                <a:cs typeface="Arial"/>
              </a:rPr>
              <a:t>תרגום מכונה</a:t>
            </a:r>
          </a:p>
          <a:p>
            <a:r>
              <a:rPr lang="he-IL" sz="2000">
                <a:ea typeface="+mn-lt"/>
                <a:cs typeface="+mn-lt"/>
              </a:rPr>
              <a:t>Speech to text</a:t>
            </a:r>
          </a:p>
          <a:p>
            <a:r>
              <a:rPr lang="he-IL" sz="2000">
                <a:ea typeface="+mn-lt"/>
                <a:cs typeface="+mn-lt"/>
              </a:rPr>
              <a:t>Image Captioning</a:t>
            </a:r>
            <a:endParaRPr lang="he-IL" sz="2000">
              <a:cs typeface="Calibri"/>
            </a:endParaRPr>
          </a:p>
          <a:p>
            <a:r>
              <a:rPr lang="he-IL" sz="2000">
                <a:cs typeface="Calibri"/>
              </a:rPr>
              <a:t>זיהוי קול</a:t>
            </a:r>
          </a:p>
          <a:p>
            <a:r>
              <a:rPr lang="he-IL" sz="2000">
                <a:cs typeface="Calibri"/>
              </a:rPr>
              <a:t>סיכום מסמכים</a:t>
            </a:r>
          </a:p>
          <a:p>
            <a:endParaRPr lang="he-IL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6624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4" descr="תמונה שמכילה טקסט&#10;&#10;תיאור שנוצר ברמת מהימנות גבוהה מאוד">
            <a:extLst>
              <a:ext uri="{FF2B5EF4-FFF2-40B4-BE49-F238E27FC236}">
                <a16:creationId xmlns:a16="http://schemas.microsoft.com/office/drawing/2014/main" id="{BF86D113-78F2-458D-9AD0-F2B9DCFCA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293" y="3301468"/>
            <a:ext cx="5069382" cy="1330713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2252C87-244D-4371-B574-00A34CA22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1373" y="2279151"/>
            <a:ext cx="3627063" cy="3387145"/>
          </a:xfr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 sz="1900">
                <a:cs typeface="Arial"/>
              </a:rPr>
              <a:t>שימוש ב-Deep Learning לקבלת תוצאות מדוייקות יותר</a:t>
            </a:r>
          </a:p>
          <a:p>
            <a:r>
              <a:rPr lang="he-IL" sz="1900">
                <a:cs typeface="Arial"/>
              </a:rPr>
              <a:t>שימוש בגישות מידול נוספות כגון המרה של רצפים ושימוש במקודדים (</a:t>
            </a:r>
            <a:r>
              <a:rPr lang="he-IL" sz="1900">
                <a:ea typeface="+mn-lt"/>
                <a:cs typeface="+mn-lt"/>
              </a:rPr>
              <a:t>sequence-to-sequence prediction , autoencoders)</a:t>
            </a:r>
          </a:p>
          <a:p>
            <a:r>
              <a:rPr lang="he-IL" sz="1900">
                <a:cs typeface="Calibri"/>
              </a:rPr>
              <a:t>רשתות ניורונים מחלצות מאפיינים בצורה אוטומטית ללא צורך בעזרה של מומחה</a:t>
            </a:r>
          </a:p>
          <a:p>
            <a:r>
              <a:rPr lang="he-IL" sz="1900">
                <a:cs typeface="Calibri"/>
              </a:rPr>
              <a:t>מתן פתרון מקצה לקצה</a:t>
            </a:r>
          </a:p>
          <a:p>
            <a:endParaRPr lang="he-IL" sz="1900">
              <a:cs typeface="Arial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3FCD0567-8C3D-461C-A92C-11714C4EA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292" y="513612"/>
            <a:ext cx="9894133" cy="1031216"/>
          </a:xfrm>
        </p:spPr>
        <p:txBody>
          <a:bodyPr anchor="b">
            <a:normAutofit/>
          </a:bodyPr>
          <a:lstStyle/>
          <a:p>
            <a:r>
              <a:rPr lang="he-IL">
                <a:ea typeface="+mj-lt"/>
                <a:cs typeface="+mj-lt"/>
              </a:rPr>
              <a:t>NLP &amp; Deep Learning </a:t>
            </a:r>
          </a:p>
        </p:txBody>
      </p:sp>
    </p:spTree>
    <p:extLst>
      <p:ext uri="{BB962C8B-B14F-4D97-AF65-F5344CB8AC3E}">
        <p14:creationId xmlns:p14="http://schemas.microsoft.com/office/powerpoint/2010/main" val="248712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he-IL">
                <a:solidFill>
                  <a:srgbClr val="FFFFFF"/>
                </a:solidFill>
                <a:cs typeface="Times New Roman"/>
              </a:rPr>
              <a:t>תהליך העבודה בפרויקט NLP</a:t>
            </a:r>
            <a:endParaRPr lang="he-IL">
              <a:solidFill>
                <a:srgbClr val="FFFFFF"/>
              </a:solidFill>
            </a:endParaRP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endParaRPr lang="he-I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401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85F7A8-E286-47CF-9668-C6EC8BE38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he-IL" sz="4000">
                <a:solidFill>
                  <a:srgbClr val="FFFFFF"/>
                </a:solidFill>
                <a:cs typeface="Times New Roman"/>
              </a:rPr>
              <a:t>תוכן עניינים</a:t>
            </a:r>
            <a:endParaRPr lang="he-IL" sz="4000">
              <a:solidFill>
                <a:srgbClr val="FFFFFF"/>
              </a:solidFill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30DF6BB6-0A1F-4B8B-A077-8F222F6ECE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3279170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21236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6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8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85F7A8-E286-47CF-9668-C6EC8BE38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he-IL" sz="4000">
                <a:solidFill>
                  <a:srgbClr val="FFFFFF"/>
                </a:solidFill>
                <a:cs typeface="Times New Roman"/>
              </a:rPr>
              <a:t>תוכן עניינים</a:t>
            </a:r>
            <a:endParaRPr lang="he-IL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31636DF-3353-4843-B5D5-7E1482F615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5903593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44015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85F7A8-E286-47CF-9668-C6EC8BE38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he-IL">
                <a:solidFill>
                  <a:srgbClr val="FFFFFF"/>
                </a:solidFill>
                <a:ea typeface="+mj-lt"/>
                <a:cs typeface="+mj-lt"/>
              </a:rPr>
              <a:t>תוכן עניינים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986F7-5A2C-46E9-BD82-C8F715C53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6849" y="2246180"/>
            <a:ext cx="5306084" cy="5230634"/>
          </a:xfrm>
        </p:spPr>
        <p:txBody>
          <a:bodyPr vert="horz" lIns="91440" tIns="45720" rIns="91440" bIns="45720" rtlCol="1" anchor="ctr">
            <a:normAutofit/>
          </a:bodyPr>
          <a:lstStyle/>
          <a:p>
            <a:pPr marL="514350" indent="-514350">
              <a:buAutoNum type="arabicPeriod"/>
            </a:pPr>
            <a:r>
              <a:rPr lang="he-IL" sz="2400" b="1">
                <a:solidFill>
                  <a:srgbClr val="000000"/>
                </a:solidFill>
                <a:ea typeface="+mn-lt"/>
                <a:cs typeface="+mn-lt"/>
              </a:rPr>
              <a:t>Text to Features  - Feature Engineering on text data</a:t>
            </a:r>
            <a:endParaRPr lang="he-IL" sz="2400" b="1">
              <a:solidFill>
                <a:srgbClr val="000000"/>
              </a:solidFill>
              <a:cs typeface="Calibri"/>
            </a:endParaRPr>
          </a:p>
          <a:p>
            <a:pPr marL="971550" lvl="1" indent="-514350">
              <a:buAutoNum type="arabicPeriod"/>
            </a:pPr>
            <a:r>
              <a:rPr lang="he-IL" b="1">
                <a:solidFill>
                  <a:srgbClr val="000000"/>
                </a:solidFill>
                <a:ea typeface="+mn-lt"/>
                <a:cs typeface="+mn-lt"/>
              </a:rPr>
              <a:t>Syntactical Parsing</a:t>
            </a:r>
            <a:endParaRPr lang="he-IL" b="1">
              <a:solidFill>
                <a:srgbClr val="000000"/>
              </a:solidFill>
              <a:cs typeface="Arial"/>
            </a:endParaRPr>
          </a:p>
          <a:p>
            <a:pPr marL="1371600" lvl="2" indent="-457200">
              <a:buAutoNum type="arabicPeriod"/>
            </a:pPr>
            <a:r>
              <a:rPr lang="he-IL" sz="2400">
                <a:solidFill>
                  <a:srgbClr val="000000"/>
                </a:solidFill>
                <a:ea typeface="+mn-lt"/>
                <a:cs typeface="+mn-lt"/>
              </a:rPr>
              <a:t>Dependency Grammar</a:t>
            </a:r>
            <a:endParaRPr lang="he-IL" sz="2400">
              <a:solidFill>
                <a:srgbClr val="000000"/>
              </a:solidFill>
              <a:cs typeface="Arial"/>
            </a:endParaRPr>
          </a:p>
          <a:p>
            <a:pPr marL="1371600" lvl="2" indent="-457200">
              <a:buAutoNum type="arabicPeriod"/>
            </a:pPr>
            <a:r>
              <a:rPr lang="he-IL" sz="2400">
                <a:solidFill>
                  <a:srgbClr val="000000"/>
                </a:solidFill>
                <a:ea typeface="+mn-lt"/>
                <a:cs typeface="+mn-lt"/>
              </a:rPr>
              <a:t>Part of Speech Tagging</a:t>
            </a:r>
            <a:endParaRPr lang="he-IL" sz="2400">
              <a:solidFill>
                <a:srgbClr val="000000"/>
              </a:solidFill>
              <a:cs typeface="Arial"/>
            </a:endParaRPr>
          </a:p>
          <a:p>
            <a:pPr marL="971550" lvl="1" indent="-514350">
              <a:buAutoNum type="arabicPeriod"/>
            </a:pPr>
            <a:r>
              <a:rPr lang="he-IL" b="1">
                <a:solidFill>
                  <a:srgbClr val="000000"/>
                </a:solidFill>
                <a:ea typeface="+mn-lt"/>
                <a:cs typeface="+mn-lt"/>
              </a:rPr>
              <a:t>Entity Parsing</a:t>
            </a:r>
            <a:endParaRPr lang="he-IL" b="1">
              <a:solidFill>
                <a:srgbClr val="000000"/>
              </a:solidFill>
              <a:cs typeface="Arial"/>
            </a:endParaRPr>
          </a:p>
          <a:p>
            <a:pPr marL="1371600" lvl="2" indent="-457200">
              <a:buAutoNum type="arabicPeriod"/>
            </a:pPr>
            <a:r>
              <a:rPr lang="he-IL" sz="2400">
                <a:solidFill>
                  <a:srgbClr val="000000"/>
                </a:solidFill>
                <a:ea typeface="+mn-lt"/>
                <a:cs typeface="+mn-lt"/>
              </a:rPr>
              <a:t>Phrase Detection</a:t>
            </a:r>
            <a:endParaRPr lang="he-IL" sz="2400">
              <a:solidFill>
                <a:srgbClr val="000000"/>
              </a:solidFill>
              <a:cs typeface="Arial"/>
            </a:endParaRPr>
          </a:p>
          <a:p>
            <a:pPr marL="1371600" lvl="2" indent="-457200">
              <a:buAutoNum type="arabicPeriod"/>
            </a:pPr>
            <a:r>
              <a:rPr lang="he-IL" sz="2400">
                <a:solidFill>
                  <a:srgbClr val="000000"/>
                </a:solidFill>
                <a:ea typeface="+mn-lt"/>
                <a:cs typeface="+mn-lt"/>
              </a:rPr>
              <a:t>Named Entity Recognition</a:t>
            </a:r>
            <a:endParaRPr lang="he-IL" sz="2400">
              <a:solidFill>
                <a:srgbClr val="000000"/>
              </a:solidFill>
              <a:cs typeface="Arial"/>
            </a:endParaRPr>
          </a:p>
          <a:p>
            <a:pPr marL="1371600" lvl="2" indent="-457200">
              <a:buAutoNum type="arabicPeriod"/>
            </a:pPr>
            <a:r>
              <a:rPr lang="he-IL" sz="2400">
                <a:solidFill>
                  <a:srgbClr val="000000"/>
                </a:solidFill>
                <a:ea typeface="+mn-lt"/>
                <a:cs typeface="+mn-lt"/>
              </a:rPr>
              <a:t>Topic Modelling</a:t>
            </a:r>
            <a:endParaRPr lang="he-IL" sz="2400">
              <a:solidFill>
                <a:srgbClr val="000000"/>
              </a:solidFill>
              <a:cs typeface="Arial"/>
            </a:endParaRPr>
          </a:p>
          <a:p>
            <a:pPr marL="1371600" lvl="2" indent="-457200">
              <a:buAutoNum type="arabicPeriod"/>
            </a:pPr>
            <a:r>
              <a:rPr lang="he-IL" sz="2400">
                <a:solidFill>
                  <a:srgbClr val="000000"/>
                </a:solidFill>
                <a:ea typeface="+mn-lt"/>
                <a:cs typeface="+mn-lt"/>
              </a:rPr>
              <a:t>N-Grams</a:t>
            </a:r>
            <a:endParaRPr lang="he-IL" sz="2400">
              <a:solidFill>
                <a:srgbClr val="000000"/>
              </a:solidFill>
              <a:cs typeface="Arial"/>
            </a:endParaRPr>
          </a:p>
          <a:p>
            <a:pPr marL="914400" lvl="1" indent="-514350">
              <a:buAutoNum type="arabicPeriod"/>
            </a:pPr>
            <a:endParaRPr lang="he-IL" b="1">
              <a:solidFill>
                <a:srgbClr val="000000"/>
              </a:solidFill>
              <a:ea typeface="+mn-lt"/>
              <a:cs typeface="+mn-lt"/>
            </a:endParaRPr>
          </a:p>
          <a:p>
            <a:pPr marL="971550" lvl="1" indent="-514350">
              <a:buAutoNum type="arabicPeriod"/>
            </a:pPr>
            <a:endParaRPr lang="he-IL" b="1">
              <a:solidFill>
                <a:srgbClr val="000000"/>
              </a:solidFill>
              <a:cs typeface="Calibri"/>
            </a:endParaRPr>
          </a:p>
          <a:p>
            <a:pPr marL="0" indent="0">
              <a:buNone/>
            </a:pPr>
            <a:endParaRPr lang="he-IL" sz="2400">
              <a:solidFill>
                <a:srgbClr val="000000"/>
              </a:solidFill>
              <a:ea typeface="+mn-lt"/>
              <a:cs typeface="+mn-lt"/>
            </a:endParaRPr>
          </a:p>
          <a:p>
            <a:pPr marL="514350" indent="-514350">
              <a:buAutoNum type="arabicPeriod"/>
            </a:pPr>
            <a:endParaRPr lang="he-IL" sz="2400">
              <a:solidFill>
                <a:srgbClr val="000000"/>
              </a:solidFill>
              <a:ea typeface="+mn-lt"/>
              <a:cs typeface="+mn-lt"/>
            </a:endParaRPr>
          </a:p>
          <a:p>
            <a:pPr marL="514350" indent="-514350">
              <a:buAutoNum type="arabicPeriod"/>
            </a:pPr>
            <a:endParaRPr lang="he-IL" sz="2400">
              <a:solidFill>
                <a:srgbClr val="000000"/>
              </a:solidFill>
              <a:cs typeface="Calibri"/>
            </a:endParaRPr>
          </a:p>
          <a:p>
            <a:pPr marL="514350" indent="-514350">
              <a:buAutoNum type="arabicPeriod"/>
            </a:pPr>
            <a:endParaRPr lang="he-IL" sz="2400">
              <a:solidFill>
                <a:srgbClr val="000000"/>
              </a:solidFill>
              <a:cs typeface="Calibri"/>
            </a:endParaRPr>
          </a:p>
          <a:p>
            <a:endParaRPr lang="he-IL" sz="2400">
              <a:solidFill>
                <a:srgbClr val="0000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9896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EBE455-6BF2-453F-A6B3-132BB9FBB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he-IL">
                <a:solidFill>
                  <a:srgbClr val="FFFFFF"/>
                </a:solidFill>
                <a:cs typeface="Calibri Light"/>
              </a:rPr>
              <a:t>תוכן עניינים</a:t>
            </a:r>
            <a:endParaRPr lang="he-IL">
              <a:solidFill>
                <a:srgbClr val="FFFFFF"/>
              </a:solidFill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6CD06-7EF1-464D-B4D1-BF500DB57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1" anchor="ctr"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he-IL">
                <a:ea typeface="+mn-lt"/>
                <a:cs typeface="+mn-lt"/>
              </a:rPr>
              <a:t>Word Embedding - הצגת מילים כווקטורים</a:t>
            </a:r>
            <a:endParaRPr lang="en-US">
              <a:ea typeface="+mn-lt"/>
              <a:cs typeface="+mn-lt"/>
            </a:endParaRPr>
          </a:p>
          <a:p>
            <a:pPr marL="1143000" lvl="1" indent="-457200">
              <a:buAutoNum type="arabicPeriod"/>
            </a:pPr>
            <a:r>
              <a:rPr lang="he-IL">
                <a:ea typeface="+mn-lt"/>
                <a:cs typeface="+mn-lt"/>
              </a:rPr>
              <a:t>Frequency based embedding</a:t>
            </a:r>
            <a:endParaRPr lang="he-IL" dirty="0">
              <a:ea typeface="+mn-lt"/>
              <a:cs typeface="+mn-lt"/>
            </a:endParaRPr>
          </a:p>
          <a:p>
            <a:pPr marL="1600200" lvl="2" indent="-457200">
              <a:buAutoNum type="arabicPeriod"/>
            </a:pPr>
            <a:r>
              <a:rPr lang="he-IL">
                <a:ea typeface="+mn-lt"/>
                <a:cs typeface="+mn-lt"/>
              </a:rPr>
              <a:t>One-hot vector</a:t>
            </a:r>
            <a:endParaRPr lang="he-IL" dirty="0">
              <a:ea typeface="+mn-lt"/>
              <a:cs typeface="+mn-lt"/>
            </a:endParaRPr>
          </a:p>
          <a:p>
            <a:pPr marL="1600200" lvl="2" indent="-457200">
              <a:buAutoNum type="arabicPeriod"/>
            </a:pPr>
            <a:r>
              <a:rPr lang="he-IL">
                <a:ea typeface="+mn-lt"/>
                <a:cs typeface="+mn-lt"/>
              </a:rPr>
              <a:t> count vector </a:t>
            </a:r>
            <a:endParaRPr lang="he-IL" dirty="0">
              <a:ea typeface="+mn-lt"/>
              <a:cs typeface="+mn-lt"/>
            </a:endParaRPr>
          </a:p>
          <a:p>
            <a:pPr marL="1600200" lvl="2" indent="-457200">
              <a:buAutoNum type="arabicPeriod"/>
            </a:pPr>
            <a:r>
              <a:rPr lang="he-IL">
                <a:ea typeface="+mn-lt"/>
                <a:cs typeface="+mn-lt"/>
              </a:rPr>
              <a:t>tf-idf</a:t>
            </a:r>
            <a:endParaRPr lang="en-US">
              <a:ea typeface="+mn-lt"/>
              <a:cs typeface="+mn-lt"/>
            </a:endParaRPr>
          </a:p>
          <a:p>
            <a:pPr marL="1600200" lvl="2" indent="-457200">
              <a:buAutoNum type="arabicPeriod"/>
            </a:pPr>
            <a:r>
              <a:rPr lang="he-IL">
                <a:ea typeface="+mn-lt"/>
                <a:cs typeface="+mn-lt"/>
              </a:rPr>
              <a:t>Co-Occurrence Matrix with a fixed context window</a:t>
            </a:r>
            <a:endParaRPr lang="he-IL" dirty="0">
              <a:ea typeface="+mn-lt"/>
              <a:cs typeface="+mn-lt"/>
            </a:endParaRPr>
          </a:p>
          <a:p>
            <a:pPr marL="1143000" lvl="1" indent="-457200">
              <a:buAutoNum type="arabicPeriod"/>
            </a:pPr>
            <a:r>
              <a:rPr lang="he-IL">
                <a:ea typeface="+mn-lt"/>
                <a:cs typeface="+mn-lt"/>
              </a:rPr>
              <a:t>Prediction based embedding</a:t>
            </a:r>
            <a:endParaRPr lang="en-US">
              <a:ea typeface="+mn-lt"/>
              <a:cs typeface="+mn-lt"/>
            </a:endParaRPr>
          </a:p>
          <a:p>
            <a:pPr marL="1600200" lvl="2" indent="-457200">
              <a:buAutoNum type="arabicPeriod"/>
            </a:pPr>
            <a:r>
              <a:rPr lang="he-IL">
                <a:ea typeface="+mn-lt"/>
                <a:cs typeface="+mn-lt"/>
              </a:rPr>
              <a:t>Continuous Bag of Words (CBOW) l</a:t>
            </a:r>
            <a:endParaRPr lang="he-IL" dirty="0">
              <a:ea typeface="+mn-lt"/>
              <a:cs typeface="+mn-lt"/>
            </a:endParaRPr>
          </a:p>
          <a:p>
            <a:pPr marL="1600200" lvl="2" indent="-457200">
              <a:buAutoNum type="arabicPeriod"/>
            </a:pPr>
            <a:r>
              <a:rPr lang="he-IL">
                <a:ea typeface="+mn-lt"/>
                <a:cs typeface="+mn-lt"/>
              </a:rPr>
              <a:t>Skip-gram model</a:t>
            </a:r>
          </a:p>
          <a:p>
            <a:pPr marL="685800">
              <a:buAutoNum type="arabicPeriod"/>
            </a:pPr>
            <a:r>
              <a:rPr lang="he-IL" b="1">
                <a:ea typeface="+mn-lt"/>
                <a:cs typeface="+mn-lt"/>
              </a:rPr>
              <a:t>Exercise</a:t>
            </a:r>
            <a:r>
              <a:rPr lang="he-IL" b="1">
                <a:solidFill>
                  <a:srgbClr val="000000"/>
                </a:solidFill>
                <a:ea typeface="+mn-lt"/>
                <a:cs typeface="+mn-lt"/>
              </a:rPr>
              <a:t> - NLTK and WordToVec functions</a:t>
            </a:r>
            <a:endParaRPr lang="he-IL">
              <a:solidFill>
                <a:srgbClr val="000000"/>
              </a:solidFill>
              <a:ea typeface="+mn-lt"/>
              <a:cs typeface="+mn-lt"/>
            </a:endParaRPr>
          </a:p>
          <a:p>
            <a:pPr marL="685800">
              <a:buAutoNum type="arabicPeriod"/>
            </a:pPr>
            <a:r>
              <a:rPr lang="he-IL" b="1">
                <a:solidFill>
                  <a:srgbClr val="000000"/>
                </a:solidFill>
                <a:ea typeface="+mn-lt"/>
                <a:cs typeface="+mn-lt"/>
              </a:rPr>
              <a:t> Exercise - Text Classification</a:t>
            </a:r>
            <a:endParaRPr lang="he-IL">
              <a:solidFill>
                <a:srgbClr val="000000"/>
              </a:solidFill>
              <a:ea typeface="+mn-lt"/>
              <a:cs typeface="+mn-lt"/>
            </a:endParaRPr>
          </a:p>
          <a:p>
            <a:pPr marL="685800">
              <a:buAutoNum type="arabicPeriod"/>
            </a:pPr>
            <a:r>
              <a:rPr lang="he-IL" b="1">
                <a:solidFill>
                  <a:srgbClr val="000000"/>
                </a:solidFill>
                <a:ea typeface="+mn-lt"/>
                <a:cs typeface="+mn-lt"/>
              </a:rPr>
              <a:t> Exercise - Text Cluster</a:t>
            </a:r>
            <a:endParaRPr lang="he-IL">
              <a:solidFill>
                <a:srgbClr val="000000"/>
              </a:solidFill>
              <a:ea typeface="+mn-lt"/>
              <a:cs typeface="+mn-lt"/>
            </a:endParaRPr>
          </a:p>
          <a:p>
            <a:endParaRPr lang="he-IL" sz="2400">
              <a:solidFill>
                <a:srgbClr val="000000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1295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56A96D-70F3-4E42-B632-E451B0434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he-IL">
                <a:solidFill>
                  <a:srgbClr val="FFFFFF"/>
                </a:solidFill>
                <a:ea typeface="+mj-lt"/>
                <a:cs typeface="+mj-lt"/>
              </a:rPr>
              <a:t>תוכן עניינים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26BE6-0AD7-4E59-860C-0E3169B59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1" anchor="ctr">
            <a:normAutofit/>
          </a:bodyPr>
          <a:lstStyle/>
          <a:p>
            <a:pPr marL="514350" indent="-514350">
              <a:buAutoNum type="arabicPeriod"/>
            </a:pPr>
            <a:r>
              <a:rPr lang="he-IL" sz="2400" b="1">
                <a:solidFill>
                  <a:srgbClr val="000000"/>
                </a:solidFill>
                <a:ea typeface="+mn-lt"/>
                <a:cs typeface="+mn-lt"/>
              </a:rPr>
              <a:t>NLP with Deep Learning</a:t>
            </a:r>
            <a:r>
              <a:rPr lang="he-IL" sz="2400">
                <a:solidFill>
                  <a:srgbClr val="000000"/>
                </a:solidFill>
                <a:ea typeface="+mn-lt"/>
                <a:cs typeface="+mn-lt"/>
              </a:rPr>
              <a:t> </a:t>
            </a:r>
            <a:endParaRPr lang="he-IL" sz="2400">
              <a:solidFill>
                <a:srgbClr val="000000"/>
              </a:solidFill>
            </a:endParaRPr>
          </a:p>
          <a:p>
            <a:pPr marL="971550" lvl="1" indent="-514350">
              <a:buAutoNum type="arabicPeriod"/>
            </a:pPr>
            <a:r>
              <a:rPr lang="he-IL">
                <a:solidFill>
                  <a:srgbClr val="000000"/>
                </a:solidFill>
                <a:ea typeface="+mn-lt"/>
                <a:cs typeface="+mn-lt"/>
              </a:rPr>
              <a:t>Architecture of Classification Problem</a:t>
            </a:r>
            <a:endParaRPr lang="he-IL" err="1">
              <a:solidFill>
                <a:srgbClr val="000000"/>
              </a:solidFill>
              <a:ea typeface="+mn-lt"/>
              <a:cs typeface="+mn-lt"/>
            </a:endParaRPr>
          </a:p>
          <a:p>
            <a:pPr marL="971550" lvl="1" indent="-514350">
              <a:buAutoNum type="arabicPeriod"/>
            </a:pPr>
            <a:r>
              <a:rPr lang="he-IL">
                <a:solidFill>
                  <a:srgbClr val="000000"/>
                </a:solidFill>
                <a:ea typeface="+mn-lt"/>
                <a:cs typeface="+mn-lt"/>
              </a:rPr>
              <a:t>Embedding Layer</a:t>
            </a:r>
            <a:endParaRPr lang="he-IL" err="1">
              <a:solidFill>
                <a:srgbClr val="000000"/>
              </a:solidFill>
              <a:ea typeface="+mn-lt"/>
              <a:cs typeface="+mn-lt"/>
            </a:endParaRPr>
          </a:p>
          <a:p>
            <a:pPr marL="971550" lvl="1" indent="-514350">
              <a:buAutoNum type="arabicPeriod"/>
            </a:pPr>
            <a:r>
              <a:rPr lang="he-IL">
                <a:solidFill>
                  <a:srgbClr val="000000"/>
                </a:solidFill>
                <a:ea typeface="+mn-lt"/>
                <a:cs typeface="+mn-lt"/>
              </a:rPr>
              <a:t>LSTM and GRU</a:t>
            </a:r>
          </a:p>
          <a:p>
            <a:pPr marL="971550" lvl="1" indent="-514350">
              <a:buAutoNum type="arabicPeriod"/>
            </a:pPr>
            <a:r>
              <a:rPr lang="he-IL">
                <a:solidFill>
                  <a:srgbClr val="000000"/>
                </a:solidFill>
                <a:ea typeface="+mn-lt"/>
                <a:cs typeface="+mn-lt"/>
              </a:rPr>
              <a:t>Fully Connected Layer</a:t>
            </a:r>
            <a:endParaRPr lang="he-IL" err="1">
              <a:solidFill>
                <a:srgbClr val="000000"/>
              </a:solidFill>
              <a:ea typeface="+mn-lt"/>
              <a:cs typeface="+mn-lt"/>
            </a:endParaRPr>
          </a:p>
          <a:p>
            <a:pPr marL="971550" lvl="1" indent="-514350">
              <a:buAutoNum type="arabicPeriod"/>
            </a:pPr>
            <a:r>
              <a:rPr lang="he-IL">
                <a:solidFill>
                  <a:srgbClr val="000000"/>
                </a:solidFill>
                <a:ea typeface="+mn-lt"/>
                <a:cs typeface="+mn-lt"/>
              </a:rPr>
              <a:t>Output Layer</a:t>
            </a:r>
            <a:endParaRPr lang="he-IL" err="1">
              <a:solidFill>
                <a:srgbClr val="000000"/>
              </a:solidFill>
              <a:ea typeface="+mn-lt"/>
              <a:cs typeface="+mn-lt"/>
            </a:endParaRPr>
          </a:p>
          <a:p>
            <a:pPr marL="514350" indent="-514350">
              <a:buAutoNum type="arabicPeriod"/>
            </a:pPr>
            <a:r>
              <a:rPr lang="he-IL" sz="2400" b="1">
                <a:solidFill>
                  <a:srgbClr val="000000"/>
                </a:solidFill>
                <a:ea typeface="+mn-lt"/>
                <a:cs typeface="+mn-lt"/>
              </a:rPr>
              <a:t>Important Libraries for NLP -python</a:t>
            </a:r>
          </a:p>
          <a:p>
            <a:endParaRPr lang="he-IL" sz="2400">
              <a:solidFill>
                <a:srgbClr val="0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0208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C090B-D87B-4DBA-924F-5AF66590A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4" y="1286934"/>
            <a:ext cx="9618132" cy="790147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he-IL" sz="3200">
                <a:solidFill>
                  <a:schemeClr val="bg1"/>
                </a:solidFill>
                <a:ea typeface="+mj-lt"/>
                <a:cs typeface="+mj-lt"/>
              </a:rPr>
              <a:t>Pipeline of NLP project </a:t>
            </a:r>
            <a:endParaRPr lang="he-IL" sz="3200">
              <a:solidFill>
                <a:schemeClr val="bg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40852A-B05E-4892-8551-9D7403D0E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6934" y="2365002"/>
            <a:ext cx="9618132" cy="1536382"/>
          </a:xfrm>
        </p:spPr>
        <p:txBody>
          <a:bodyPr>
            <a:normAutofit/>
          </a:bodyPr>
          <a:lstStyle/>
          <a:p>
            <a:endParaRPr lang="en-US" sz="240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1076B9B3-45E9-41AD-A4A8-4D0E104B2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90" y="2757494"/>
            <a:ext cx="10827374" cy="154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748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B3F6D2-05DC-4DB5-96CF-E1DCFE423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he-IL">
                <a:solidFill>
                  <a:srgbClr val="000000"/>
                </a:solidFill>
                <a:latin typeface="Calibri"/>
                <a:ea typeface="+mj-lt"/>
                <a:cs typeface="Calibri"/>
              </a:rPr>
              <a:t>Noise Removal</a:t>
            </a:r>
            <a:endParaRPr lang="he-IL">
              <a:solidFill>
                <a:srgbClr val="000000"/>
              </a:solidFill>
            </a:endParaRPr>
          </a:p>
        </p:txBody>
      </p:sp>
      <p:sp>
        <p:nvSpPr>
          <p:cNvPr id="16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F6BAF74-1983-427B-9281-703F25009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01730-F56C-4431-9BAE-548607F34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 sz="1900">
                <a:solidFill>
                  <a:srgbClr val="000000"/>
                </a:solidFill>
                <a:ea typeface="+mn-lt"/>
                <a:cs typeface="+mn-lt"/>
              </a:rPr>
              <a:t>Noise Removal - ניקוי</a:t>
            </a:r>
            <a:r>
              <a:rPr lang="he-IL" sz="1900">
                <a:solidFill>
                  <a:srgbClr val="000000"/>
                </a:solidFill>
                <a:cs typeface="Calibri"/>
              </a:rPr>
              <a:t> חלקים מהטקסט שאינם רלוונטים להבנת המשפט</a:t>
            </a:r>
            <a:endParaRPr lang="he-IL" sz="190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lvl="1"/>
            <a:r>
              <a:rPr lang="he-IL" sz="1900">
                <a:solidFill>
                  <a:srgbClr val="000000"/>
                </a:solidFill>
                <a:cs typeface="Calibri"/>
              </a:rPr>
              <a:t>ניקוי URL , לינקים, איזכורים, האשתגים</a:t>
            </a:r>
          </a:p>
          <a:p>
            <a:pPr lvl="1"/>
            <a:r>
              <a:rPr lang="he-IL" sz="1900">
                <a:solidFill>
                  <a:srgbClr val="000000"/>
                </a:solidFill>
                <a:cs typeface="Calibri"/>
              </a:rPr>
              <a:t>ניקוי סימני פיסוק</a:t>
            </a:r>
          </a:p>
          <a:p>
            <a:pPr lvl="1"/>
            <a:r>
              <a:rPr lang="he-IL" sz="1900">
                <a:solidFill>
                  <a:srgbClr val="000000"/>
                </a:solidFill>
                <a:ea typeface="+mn-lt"/>
                <a:cs typeface="+mn-lt"/>
              </a:rPr>
              <a:t>ניקוי </a:t>
            </a:r>
            <a:r>
              <a:rPr lang="he-IL" sz="1900">
                <a:solidFill>
                  <a:srgbClr val="000000"/>
                </a:solidFill>
                <a:cs typeface="Calibri"/>
              </a:rPr>
              <a:t>stopwords מילות קישור כמו we , and, for , he</a:t>
            </a:r>
            <a:endParaRPr lang="he-IL" sz="190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he-IL" sz="1900">
                <a:solidFill>
                  <a:srgbClr val="000000"/>
                </a:solidFill>
                <a:cs typeface="Calibri"/>
              </a:rPr>
              <a:t>מימוש באמצעות regex ו-תקיית nltk</a:t>
            </a:r>
          </a:p>
          <a:p>
            <a:r>
              <a:rPr lang="he-IL" sz="1900">
                <a:solidFill>
                  <a:srgbClr val="000000"/>
                </a:solidFill>
                <a:cs typeface="Calibri"/>
              </a:rPr>
              <a:t>קישורים ל-regex</a:t>
            </a:r>
          </a:p>
          <a:p>
            <a:pPr lvl="1"/>
            <a:r>
              <a:rPr lang="he-IL" sz="1900">
                <a:solidFill>
                  <a:srgbClr val="000000"/>
                </a:solidFill>
                <a:ea typeface="+mn-lt"/>
                <a:cs typeface="+mn-lt"/>
                <a:hlinkClick r:id="rId5"/>
              </a:rPr>
              <a:t>https://regexr.com/</a:t>
            </a:r>
            <a:endParaRPr lang="he-IL" sz="1900">
              <a:solidFill>
                <a:srgbClr val="000000"/>
              </a:solidFill>
              <a:cs typeface="Calibri"/>
            </a:endParaRPr>
          </a:p>
          <a:p>
            <a:pPr lvl="1"/>
            <a:r>
              <a:rPr lang="he-IL" sz="1900">
                <a:solidFill>
                  <a:srgbClr val="000000"/>
                </a:solidFill>
                <a:ea typeface="+mn-lt"/>
                <a:cs typeface="+mn-lt"/>
                <a:hlinkClick r:id="rId6"/>
              </a:rPr>
              <a:t>https://www.w3schools.com/python/python_regex.asp</a:t>
            </a:r>
            <a:endParaRPr lang="he-IL" sz="1900">
              <a:solidFill>
                <a:srgbClr val="000000"/>
              </a:solidFill>
              <a:cs typeface="Calibri"/>
            </a:endParaRPr>
          </a:p>
          <a:p>
            <a:pPr lvl="1"/>
            <a:endParaRPr lang="he-IL" sz="1900">
              <a:solidFill>
                <a:srgbClr val="000000"/>
              </a:solidFill>
              <a:cs typeface="Calibri"/>
            </a:endParaRPr>
          </a:p>
          <a:p>
            <a:endParaRPr lang="he-IL" sz="1900">
              <a:solidFill>
                <a:srgbClr val="000000"/>
              </a:solidFill>
              <a:cs typeface="Arial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122B0A36-E7FE-4607-9831-80D3901585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165" y="5894291"/>
            <a:ext cx="1348691" cy="73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07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7D3B2-1934-49EE-9031-990FEB46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he-IL">
                <a:cs typeface="Times New Roman"/>
              </a:rPr>
              <a:t>תוכן עניינים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DCEB6-C176-4C7F-B362-CF013DBD5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 sz="2400">
                <a:latin typeface="Arial"/>
                <a:cs typeface="Arial"/>
              </a:rPr>
              <a:t>הקדמה</a:t>
            </a:r>
            <a:endParaRPr lang="he-IL" sz="2400">
              <a:latin typeface="Arial"/>
              <a:cs typeface="Arial" panose="020B0604020202020204" pitchFamily="34" charset="0"/>
            </a:endParaRPr>
          </a:p>
          <a:p>
            <a:pPr lvl="1"/>
            <a:r>
              <a:rPr lang="he-IL">
                <a:latin typeface="Arial"/>
                <a:cs typeface="Arial"/>
              </a:rPr>
              <a:t>למה NLP מורכב?</a:t>
            </a:r>
          </a:p>
          <a:p>
            <a:pPr lvl="1"/>
            <a:r>
              <a:rPr lang="he-IL">
                <a:latin typeface="Arial"/>
                <a:cs typeface="Arial"/>
              </a:rPr>
              <a:t>ניתוח סמנטי ותחבירי (Syntactic &amp; Semantic Analysis)</a:t>
            </a:r>
            <a:endParaRPr lang="he-IL">
              <a:latin typeface="Arial"/>
              <a:ea typeface="+mn-lt"/>
              <a:cs typeface="Arial"/>
            </a:endParaRPr>
          </a:p>
          <a:p>
            <a:pPr lvl="1"/>
            <a:r>
              <a:rPr lang="he-IL">
                <a:latin typeface="Arial"/>
                <a:cs typeface="Arial"/>
              </a:rPr>
              <a:t>טכניקות בסיסיות להבנת טקסט </a:t>
            </a:r>
          </a:p>
          <a:p>
            <a:pPr lvl="1"/>
            <a:r>
              <a:rPr lang="he-IL">
                <a:latin typeface="Arial"/>
                <a:cs typeface="Arial"/>
              </a:rPr>
              <a:t>סוגי בעיות ב-NLP</a:t>
            </a:r>
          </a:p>
          <a:p>
            <a:pPr lvl="1"/>
            <a:r>
              <a:rPr lang="he-IL">
                <a:latin typeface="Arial"/>
                <a:cs typeface="Arial"/>
              </a:rPr>
              <a:t>NLP &amp; Deep Learning</a:t>
            </a:r>
          </a:p>
          <a:p>
            <a:endParaRPr lang="he-IL" sz="2400">
              <a:latin typeface="Arial"/>
              <a:cs typeface="Arial"/>
            </a:endParaRPr>
          </a:p>
          <a:p>
            <a:endParaRPr lang="he-IL" sz="2400">
              <a:latin typeface="Arial"/>
              <a:cs typeface="Arial"/>
            </a:endParaRPr>
          </a:p>
          <a:p>
            <a:endParaRPr lang="he-IL" sz="2400">
              <a:latin typeface="Arial"/>
              <a:cs typeface="Arial"/>
            </a:endParaRPr>
          </a:p>
          <a:p>
            <a:endParaRPr lang="he-IL" sz="2400">
              <a:latin typeface="Arial"/>
              <a:cs typeface="Arial"/>
            </a:endParaRP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6">
            <a:extLst>
              <a:ext uri="{FF2B5EF4-FFF2-40B4-BE49-F238E27FC236}">
                <a16:creationId xmlns:a16="http://schemas.microsoft.com/office/drawing/2014/main" id="{08ED1B3B-07AB-4D8C-A3F6-C462453AD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206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ED2ED27-91C6-4579-807D-F68FF45EF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ea typeface="+mj-lt"/>
                <a:cs typeface="+mj-lt"/>
              </a:rPr>
              <a:t>Noise Removal </a:t>
            </a:r>
            <a:endParaRPr lang="he-IL"/>
          </a:p>
        </p:txBody>
      </p:sp>
      <p:pic>
        <p:nvPicPr>
          <p:cNvPr id="10" name="תמונה 10">
            <a:extLst>
              <a:ext uri="{FF2B5EF4-FFF2-40B4-BE49-F238E27FC236}">
                <a16:creationId xmlns:a16="http://schemas.microsoft.com/office/drawing/2014/main" id="{3287501B-8042-4C5F-B715-57FD43B43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923" y="1626191"/>
            <a:ext cx="8569422" cy="2360861"/>
          </a:xfrm>
          <a:prstGeom prst="rect">
            <a:avLst/>
          </a:prstGeom>
        </p:spPr>
      </p:pic>
      <p:pic>
        <p:nvPicPr>
          <p:cNvPr id="12" name="תמונה 12">
            <a:extLst>
              <a:ext uri="{FF2B5EF4-FFF2-40B4-BE49-F238E27FC236}">
                <a16:creationId xmlns:a16="http://schemas.microsoft.com/office/drawing/2014/main" id="{446F592C-A8C9-4EA7-B080-613922372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76" y="4547552"/>
            <a:ext cx="11432840" cy="175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268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346B11-A127-472D-B334-6FF97AA3E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951" y="59887"/>
            <a:ext cx="6856944" cy="1454051"/>
          </a:xfrm>
        </p:spPr>
        <p:txBody>
          <a:bodyPr>
            <a:normAutofit/>
          </a:bodyPr>
          <a:lstStyle/>
          <a:p>
            <a:r>
              <a:rPr lang="he-IL">
                <a:solidFill>
                  <a:srgbClr val="000000"/>
                </a:solidFill>
                <a:cs typeface="Calibri Light"/>
              </a:rPr>
              <a:t>Lexicon Normalization</a:t>
            </a:r>
            <a:endParaRPr lang="he-IL">
              <a:solidFill>
                <a:srgbClr val="000000"/>
              </a:solidFill>
              <a:ea typeface="+mj-lt"/>
              <a:cs typeface="+mj-lt"/>
            </a:endParaRPr>
          </a:p>
        </p:txBody>
      </p:sp>
      <p:sp>
        <p:nvSpPr>
          <p:cNvPr id="25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4" descr="תמונה שמכילה מקורה&#10;&#10;תיאור שנוצר ברמת מהימנות גבוהה מאוד">
            <a:extLst>
              <a:ext uri="{FF2B5EF4-FFF2-40B4-BE49-F238E27FC236}">
                <a16:creationId xmlns:a16="http://schemas.microsoft.com/office/drawing/2014/main" id="{B2A2EC2B-0D0A-41EB-A827-62A19B2DB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49" y="2720465"/>
            <a:ext cx="3661831" cy="1437268"/>
          </a:xfrm>
          <a:prstGeom prst="rect">
            <a:avLst/>
          </a:prstGeom>
        </p:spPr>
      </p:pic>
      <p:pic>
        <p:nvPicPr>
          <p:cNvPr id="6" name="Picture 7" descr="תמונה שמכילה צילום מסך&#10;&#10;תיאור שנוצר ברמת מהימנות גבוהה">
            <a:extLst>
              <a:ext uri="{FF2B5EF4-FFF2-40B4-BE49-F238E27FC236}">
                <a16:creationId xmlns:a16="http://schemas.microsoft.com/office/drawing/2014/main" id="{87BAE4D3-E8F2-4937-B4C0-FE560C4912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107196" y="1299980"/>
            <a:ext cx="6780198" cy="5075683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248490E6-E098-4816-8E53-D659F4DD9B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165" y="5894291"/>
            <a:ext cx="1348691" cy="73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256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346B11-A127-472D-B334-6FF97AA3E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951" y="59887"/>
            <a:ext cx="6856944" cy="1454051"/>
          </a:xfrm>
        </p:spPr>
        <p:txBody>
          <a:bodyPr>
            <a:normAutofit/>
          </a:bodyPr>
          <a:lstStyle/>
          <a:p>
            <a:r>
              <a:rPr lang="he-IL">
                <a:ea typeface="+mj-lt"/>
                <a:cs typeface="+mj-lt"/>
              </a:rPr>
              <a:t>Stemming </a:t>
            </a:r>
            <a:endParaRPr lang="he-IL"/>
          </a:p>
        </p:txBody>
      </p:sp>
      <p:sp>
        <p:nvSpPr>
          <p:cNvPr id="25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248490E6-E098-4816-8E53-D659F4DD9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65" y="5894291"/>
            <a:ext cx="1348691" cy="737104"/>
          </a:xfrm>
          <a:prstGeom prst="rect">
            <a:avLst/>
          </a:prstGeom>
        </p:spPr>
      </p:pic>
      <p:pic>
        <p:nvPicPr>
          <p:cNvPr id="8" name="Picture 4" descr="תמונה שמכילה מקורה&#10;&#10;תיאור שנוצר ברמת מהימנות גבוהה מאוד">
            <a:extLst>
              <a:ext uri="{FF2B5EF4-FFF2-40B4-BE49-F238E27FC236}">
                <a16:creationId xmlns:a16="http://schemas.microsoft.com/office/drawing/2014/main" id="{D64FFAAC-EE30-415F-B92D-D2EE78EE7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703" y="2805280"/>
            <a:ext cx="4394699" cy="1443928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59D9D87C-4A73-4E55-A6CB-C042E907F5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7894" y="2260856"/>
            <a:ext cx="5216150" cy="272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028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F585E0C-5B2E-4D78-B8A4-3F63B7D54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e-IL">
                <a:ea typeface="+mj-lt"/>
                <a:cs typeface="+mj-lt"/>
              </a:rPr>
              <a:t>Stemming </a:t>
            </a:r>
            <a:endParaRPr lang="he-IL"/>
          </a:p>
        </p:txBody>
      </p:sp>
      <p:pic>
        <p:nvPicPr>
          <p:cNvPr id="4" name="תמונה 4" descr="תמונה שמכילה צילום מסך&#10;&#10;תיאור שנוצר ברמת מהימנות גבוהה">
            <a:extLst>
              <a:ext uri="{FF2B5EF4-FFF2-40B4-BE49-F238E27FC236}">
                <a16:creationId xmlns:a16="http://schemas.microsoft.com/office/drawing/2014/main" id="{54BD45AB-2082-44C2-AED3-090325DBBA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83758"/>
            <a:ext cx="10515600" cy="2780985"/>
          </a:xfrm>
          <a:prstGeom prst="rect">
            <a:avLst/>
          </a:prstGeom>
        </p:spPr>
      </p:pic>
      <p:pic>
        <p:nvPicPr>
          <p:cNvPr id="6" name="תמונה 6">
            <a:extLst>
              <a:ext uri="{FF2B5EF4-FFF2-40B4-BE49-F238E27FC236}">
                <a16:creationId xmlns:a16="http://schemas.microsoft.com/office/drawing/2014/main" id="{82963B5C-0BE0-44B1-98EA-528357229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4518194"/>
            <a:ext cx="2743200" cy="201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59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346B11-A127-472D-B334-6FF97AA3E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951" y="59887"/>
            <a:ext cx="6856944" cy="1454051"/>
          </a:xfrm>
        </p:spPr>
        <p:txBody>
          <a:bodyPr>
            <a:normAutofit/>
          </a:bodyPr>
          <a:lstStyle/>
          <a:p>
            <a:r>
              <a:rPr lang="he-IL">
                <a:ea typeface="+mj-lt"/>
                <a:cs typeface="+mj-lt"/>
              </a:rPr>
              <a:t>Lemmatization </a:t>
            </a:r>
            <a:endParaRPr lang="he-IL"/>
          </a:p>
        </p:txBody>
      </p:sp>
      <p:sp>
        <p:nvSpPr>
          <p:cNvPr id="25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תמונה שמכילה מקורה, טקסט&#10;&#10;תיאור שנוצר ברמת מהימנות גבוהה">
            <a:extLst>
              <a:ext uri="{FF2B5EF4-FFF2-40B4-BE49-F238E27FC236}">
                <a16:creationId xmlns:a16="http://schemas.microsoft.com/office/drawing/2014/main" id="{A9B79A55-82FE-4073-816A-60C03E62D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57" y="2824430"/>
            <a:ext cx="3662580" cy="1437891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248490E6-E098-4816-8E53-D659F4DD9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65" y="5894291"/>
            <a:ext cx="1348691" cy="737104"/>
          </a:xfrm>
          <a:prstGeom prst="rect">
            <a:avLst/>
          </a:prstGeom>
        </p:spPr>
      </p:pic>
      <p:pic>
        <p:nvPicPr>
          <p:cNvPr id="12" name="Picture 12" descr="תמונה שמכילה צילום מסך&#10;&#10;תיאור שנוצר ברמת מהימנות גבוהה">
            <a:extLst>
              <a:ext uri="{FF2B5EF4-FFF2-40B4-BE49-F238E27FC236}">
                <a16:creationId xmlns:a16="http://schemas.microsoft.com/office/drawing/2014/main" id="{1928B7A6-59B2-485A-899C-E80EFA084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615392" y="2527262"/>
            <a:ext cx="6275294" cy="1734921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39640787-4143-47ED-A6A8-9CE8EED0990D}"/>
              </a:ext>
            </a:extLst>
          </p:cNvPr>
          <p:cNvSpPr txBox="1"/>
          <p:nvPr/>
        </p:nvSpPr>
        <p:spPr>
          <a:xfrm>
            <a:off x="6972537" y="5036772"/>
            <a:ext cx="449437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e-IL">
                <a:cs typeface="Arial"/>
              </a:rPr>
              <a:t>מצב מתמשך </a:t>
            </a:r>
            <a:endParaRPr lang="he-IL"/>
          </a:p>
          <a:p>
            <a:pPr marL="285750" indent="-285750">
              <a:buFont typeface="Arial"/>
              <a:buChar char="•"/>
            </a:pPr>
            <a:r>
              <a:rPr lang="he-IL">
                <a:cs typeface="Arial"/>
              </a:rPr>
              <a:t>תואר הפועל</a:t>
            </a:r>
            <a:endParaRPr lang="he-IL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8307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76CDD06-0130-412E-B70F-2C1DCDF7F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err="1">
                <a:ea typeface="+mj-lt"/>
                <a:cs typeface="+mj-lt"/>
              </a:rPr>
              <a:t>Lemmatization</a:t>
            </a:r>
            <a:r>
              <a:rPr lang="he-IL" dirty="0">
                <a:ea typeface="+mj-lt"/>
                <a:cs typeface="+mj-lt"/>
              </a:rPr>
              <a:t> </a:t>
            </a:r>
            <a:endParaRPr lang="he-IL">
              <a:cs typeface="Times New Roman"/>
            </a:endParaRPr>
          </a:p>
        </p:txBody>
      </p:sp>
      <p:pic>
        <p:nvPicPr>
          <p:cNvPr id="8" name="תמונה 8">
            <a:extLst>
              <a:ext uri="{FF2B5EF4-FFF2-40B4-BE49-F238E27FC236}">
                <a16:creationId xmlns:a16="http://schemas.microsoft.com/office/drawing/2014/main" id="{511A7E5D-7F7B-45C6-B39D-A4F82F7269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06278"/>
            <a:ext cx="10515600" cy="1918230"/>
          </a:xfrm>
          <a:prstGeom prst="rect">
            <a:avLst/>
          </a:prstGeom>
        </p:spPr>
      </p:pic>
      <p:pic>
        <p:nvPicPr>
          <p:cNvPr id="10" name="תמונה 10">
            <a:extLst>
              <a:ext uri="{FF2B5EF4-FFF2-40B4-BE49-F238E27FC236}">
                <a16:creationId xmlns:a16="http://schemas.microsoft.com/office/drawing/2014/main" id="{A321DA0E-7217-4440-ABF2-1F7FD9FAB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952" y="4319596"/>
            <a:ext cx="3804023" cy="186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070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D59982-D5BE-4C33-9211-2D2A40366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he-IL" sz="4000" b="1" err="1">
                <a:solidFill>
                  <a:schemeClr val="bg1"/>
                </a:solidFill>
                <a:ea typeface="+mj-lt"/>
                <a:cs typeface="+mj-lt"/>
              </a:rPr>
              <a:t>Stemming</a:t>
            </a:r>
            <a:r>
              <a:rPr lang="he-IL" sz="4000" b="1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he-IL" sz="4000" b="1" err="1">
                <a:solidFill>
                  <a:schemeClr val="bg1"/>
                </a:solidFill>
                <a:ea typeface="+mj-lt"/>
                <a:cs typeface="+mj-lt"/>
              </a:rPr>
              <a:t>vs</a:t>
            </a:r>
            <a:r>
              <a:rPr lang="he-IL" sz="4000" b="1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he-IL" sz="4000" b="1" err="1">
                <a:solidFill>
                  <a:schemeClr val="bg1"/>
                </a:solidFill>
                <a:ea typeface="+mj-lt"/>
                <a:cs typeface="+mj-lt"/>
              </a:rPr>
              <a:t>Lemmatization</a:t>
            </a:r>
            <a:r>
              <a:rPr lang="he-IL" sz="4000" b="1">
                <a:solidFill>
                  <a:schemeClr val="bg1"/>
                </a:solidFill>
                <a:ea typeface="+mj-lt"/>
                <a:cs typeface="+mj-lt"/>
              </a:rPr>
              <a:t> </a:t>
            </a:r>
            <a:endParaRPr lang="he-IL" b="1">
              <a:solidFill>
                <a:schemeClr val="bg1"/>
              </a:solidFill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695A5-4F7C-4224-91C7-D39CCCBD8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747466"/>
            <a:ext cx="9833548" cy="3702088"/>
          </a:xfrm>
        </p:spPr>
        <p:txBody>
          <a:bodyPr vert="horz" lIns="91440" tIns="45720" rIns="91440" bIns="45720" rtlCol="1" anchor="t">
            <a:normAutofit fontScale="92500" lnSpcReduction="20000"/>
          </a:bodyPr>
          <a:lstStyle/>
          <a:p>
            <a:r>
              <a:rPr lang="he-IL" sz="2000" err="1">
                <a:cs typeface="Calibri"/>
              </a:rPr>
              <a:t>Stemming</a:t>
            </a:r>
            <a:endParaRPr lang="en-US" sz="2000" err="1">
              <a:ea typeface="+mn-lt"/>
              <a:cs typeface="+mn-lt"/>
            </a:endParaRPr>
          </a:p>
          <a:p>
            <a:pPr lvl="1"/>
            <a:r>
              <a:rPr lang="he-IL" sz="2000">
                <a:ea typeface="+mn-lt"/>
                <a:cs typeface="+mn-lt"/>
              </a:rPr>
              <a:t>השמטת סופיות של מילים </a:t>
            </a:r>
            <a:r>
              <a:rPr lang="he-IL" sz="2000">
                <a:cs typeface="Calibri"/>
              </a:rPr>
              <a:t>(“</a:t>
            </a:r>
            <a:r>
              <a:rPr lang="he-IL" sz="2000" err="1">
                <a:cs typeface="Calibri"/>
              </a:rPr>
              <a:t>ing</a:t>
            </a:r>
            <a:r>
              <a:rPr lang="he-IL" sz="2000">
                <a:cs typeface="Calibri"/>
              </a:rPr>
              <a:t>”, “</a:t>
            </a:r>
            <a:r>
              <a:rPr lang="he-IL" sz="2000" err="1">
                <a:cs typeface="Calibri"/>
              </a:rPr>
              <a:t>ly</a:t>
            </a:r>
            <a:r>
              <a:rPr lang="he-IL" sz="2000">
                <a:cs typeface="Calibri"/>
              </a:rPr>
              <a:t>”, “</a:t>
            </a:r>
            <a:r>
              <a:rPr lang="he-IL" sz="2000" err="1">
                <a:cs typeface="Calibri"/>
              </a:rPr>
              <a:t>es</a:t>
            </a:r>
            <a:r>
              <a:rPr lang="he-IL" sz="2000">
                <a:cs typeface="Calibri"/>
              </a:rPr>
              <a:t>”, “s” </a:t>
            </a:r>
            <a:r>
              <a:rPr lang="he-IL" sz="2000" err="1">
                <a:cs typeface="Calibri"/>
              </a:rPr>
              <a:t>etc</a:t>
            </a:r>
            <a:r>
              <a:rPr lang="he-IL" sz="2000">
                <a:cs typeface="Calibri"/>
              </a:rPr>
              <a:t>)</a:t>
            </a:r>
            <a:endParaRPr lang="en-US" sz="2000">
              <a:ea typeface="+mn-lt"/>
              <a:cs typeface="+mn-lt"/>
            </a:endParaRPr>
          </a:p>
          <a:p>
            <a:r>
              <a:rPr lang="he-IL" sz="2000" err="1">
                <a:cs typeface="Calibri"/>
              </a:rPr>
              <a:t>Lemmatization</a:t>
            </a:r>
            <a:endParaRPr lang="en-US" sz="2000" err="1">
              <a:ea typeface="+mn-lt"/>
              <a:cs typeface="+mn-lt"/>
            </a:endParaRPr>
          </a:p>
          <a:p>
            <a:pPr lvl="1"/>
            <a:r>
              <a:rPr lang="he-IL" sz="2000">
                <a:ea typeface="+mn-lt"/>
                <a:cs typeface="+mn-lt"/>
              </a:rPr>
              <a:t>השארת השורש של המילה כך שמשמעותה </a:t>
            </a:r>
            <a:r>
              <a:rPr lang="he-IL" sz="2000" err="1">
                <a:ea typeface="+mn-lt"/>
                <a:cs typeface="+mn-lt"/>
              </a:rPr>
              <a:t>תשאר</a:t>
            </a:r>
            <a:r>
              <a:rPr lang="he-IL" sz="2000">
                <a:ea typeface="+mn-lt"/>
                <a:cs typeface="+mn-lt"/>
              </a:rPr>
              <a:t>, ע"י שימוש בחלקי הדיבור של השפה</a:t>
            </a:r>
          </a:p>
          <a:p>
            <a:pPr lvl="1"/>
            <a:r>
              <a:rPr lang="he-IL" sz="2000">
                <a:ea typeface="+mn-lt"/>
                <a:cs typeface="+mn-lt"/>
              </a:rPr>
              <a:t>לצורך כך יש להגדיר את סוג חלק הדיבור של המילה</a:t>
            </a:r>
            <a:endParaRPr lang="en-US" sz="2000">
              <a:ea typeface="+mn-lt"/>
              <a:cs typeface="+mn-lt"/>
            </a:endParaRPr>
          </a:p>
          <a:p>
            <a:pPr lvl="2"/>
            <a:r>
              <a:rPr lang="he-IL" err="1">
                <a:cs typeface="Calibri"/>
              </a:rPr>
              <a:t>Adjective</a:t>
            </a:r>
            <a:r>
              <a:rPr lang="he-IL">
                <a:cs typeface="Calibri"/>
              </a:rPr>
              <a:t> - שם תואר</a:t>
            </a:r>
            <a:endParaRPr lang="he-IL">
              <a:ea typeface="+mn-lt"/>
              <a:cs typeface="+mn-lt"/>
            </a:endParaRPr>
          </a:p>
          <a:p>
            <a:pPr lvl="2"/>
            <a:r>
              <a:rPr lang="he-IL" err="1">
                <a:cs typeface="Calibri"/>
              </a:rPr>
              <a:t>Noun</a:t>
            </a:r>
            <a:r>
              <a:rPr lang="he-IL">
                <a:cs typeface="Calibri"/>
              </a:rPr>
              <a:t> - שם עצם</a:t>
            </a:r>
            <a:endParaRPr lang="he-IL">
              <a:ea typeface="+mn-lt"/>
              <a:cs typeface="+mn-lt"/>
            </a:endParaRPr>
          </a:p>
          <a:p>
            <a:pPr lvl="2"/>
            <a:r>
              <a:rPr lang="he-IL" err="1">
                <a:cs typeface="Calibri"/>
              </a:rPr>
              <a:t>Verb</a:t>
            </a:r>
            <a:r>
              <a:rPr lang="he-IL">
                <a:cs typeface="Calibri"/>
              </a:rPr>
              <a:t> - פועל</a:t>
            </a:r>
            <a:endParaRPr lang="he-IL">
              <a:ea typeface="+mn-lt"/>
              <a:cs typeface="+mn-lt"/>
            </a:endParaRPr>
          </a:p>
          <a:p>
            <a:pPr lvl="2"/>
            <a:r>
              <a:rPr lang="he-IL">
                <a:cs typeface="Calibri"/>
              </a:rPr>
              <a:t>Adverb - תואר הפועל</a:t>
            </a:r>
            <a:endParaRPr lang="he-IL">
              <a:ea typeface="+mn-lt"/>
              <a:cs typeface="+mn-lt"/>
            </a:endParaRPr>
          </a:p>
          <a:p>
            <a:pPr lvl="1"/>
            <a:r>
              <a:rPr lang="he-IL" sz="2000">
                <a:ea typeface="+mn-lt"/>
                <a:cs typeface="+mn-lt"/>
              </a:rPr>
              <a:t>ניתן להשתמש בחלקי הדיבור גם כמאפיין, למקרים בהם מילה זהה מקבלת משמעויות שונות</a:t>
            </a:r>
            <a:endParaRPr lang="en-US" sz="2000">
              <a:ea typeface="+mn-lt"/>
              <a:cs typeface="+mn-lt"/>
            </a:endParaRPr>
          </a:p>
          <a:p>
            <a:pPr lvl="1"/>
            <a:r>
              <a:rPr lang="he-IL" sz="2000">
                <a:ea typeface="+mn-lt"/>
                <a:cs typeface="+mn-lt"/>
              </a:rPr>
              <a:t>סוגי חלקי הדיבור מפורטים בלינק:</a:t>
            </a:r>
            <a:br>
              <a:rPr lang="he-IL" sz="2000" dirty="0">
                <a:ea typeface="+mn-lt"/>
                <a:cs typeface="+mn-lt"/>
              </a:rPr>
            </a:br>
            <a:r>
              <a:rPr lang="he-IL" sz="2000" dirty="0">
                <a:solidFill>
                  <a:srgbClr val="0563C1"/>
                </a:solidFill>
                <a:latin typeface="Arial"/>
                <a:ea typeface="+mn-lt"/>
                <a:cs typeface="Arial"/>
                <a:hlinkClick r:id="rId3"/>
              </a:rPr>
              <a:t>https://www.ling.upenn.edu/courses/Fall_2003/ling001/penn_treebank_pos.html</a:t>
            </a:r>
            <a:endParaRPr lang="he-IL" sz="2000" dirty="0">
              <a:ea typeface="+mn-lt"/>
              <a:cs typeface="+mn-lt"/>
            </a:endParaRPr>
          </a:p>
          <a:p>
            <a:pPr lvl="1"/>
            <a:r>
              <a:rPr lang="he-IL" sz="2000" dirty="0">
                <a:ea typeface="+mn-lt"/>
                <a:cs typeface="+mn-lt"/>
                <a:hlinkClick r:id="rId4"/>
              </a:rPr>
              <a:t>https://spacy.io/api/annotation#pos-tagging</a:t>
            </a:r>
            <a:endParaRPr lang="he-IL" sz="2000" dirty="0">
              <a:solidFill>
                <a:srgbClr val="0563C1"/>
              </a:solidFill>
              <a:latin typeface="Arial"/>
              <a:ea typeface="+mn-lt"/>
              <a:cs typeface="Arial"/>
            </a:endParaRPr>
          </a:p>
          <a:p>
            <a:pPr lvl="1"/>
            <a:endParaRPr lang="he-IL" sz="2000" dirty="0">
              <a:ea typeface="+mn-lt"/>
              <a:cs typeface="+mn-lt"/>
            </a:endParaRPr>
          </a:p>
          <a:p>
            <a:pPr lvl="1"/>
            <a:endParaRPr lang="he-IL" sz="2000">
              <a:ea typeface="+mn-lt"/>
              <a:cs typeface="+mn-lt"/>
            </a:endParaRPr>
          </a:p>
          <a:p>
            <a:pPr lvl="1"/>
            <a:endParaRPr lang="he-IL" sz="2000">
              <a:ea typeface="+mn-lt"/>
              <a:cs typeface="+mn-lt"/>
            </a:endParaRPr>
          </a:p>
          <a:p>
            <a:pPr lvl="1"/>
            <a:endParaRPr lang="he-IL" sz="2000">
              <a:ea typeface="+mn-lt"/>
              <a:cs typeface="Calibri" panose="020F0502020204030204"/>
            </a:endParaRPr>
          </a:p>
          <a:p>
            <a:pPr lvl="1"/>
            <a:endParaRPr lang="he-IL" sz="2000">
              <a:ea typeface="+mn-lt"/>
              <a:cs typeface="Calibri" panose="020F0502020204030204"/>
            </a:endParaRPr>
          </a:p>
          <a:p>
            <a:endParaRPr lang="he-IL" sz="2000">
              <a:ea typeface="+mn-lt"/>
              <a:cs typeface="Arial"/>
            </a:endParaRP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95CF5A8B-D289-4EC9-BA29-9410F8822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165" y="5894291"/>
            <a:ext cx="1348691" cy="737104"/>
          </a:xfrm>
          <a:prstGeom prst="rect">
            <a:avLst/>
          </a:prstGeom>
        </p:spPr>
      </p:pic>
      <p:pic>
        <p:nvPicPr>
          <p:cNvPr id="5" name="תמונה 5">
            <a:extLst>
              <a:ext uri="{FF2B5EF4-FFF2-40B4-BE49-F238E27FC236}">
                <a16:creationId xmlns:a16="http://schemas.microsoft.com/office/drawing/2014/main" id="{9B0E5C6A-5FB8-49FC-8EA6-29E1142685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767" y="3921837"/>
            <a:ext cx="4134678" cy="102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3556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1AFFA2-7991-4D50-B39F-0D31DA9E9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en-US" sz="5400">
                <a:solidFill>
                  <a:srgbClr val="FFFFFF"/>
                </a:solidFill>
              </a:rPr>
              <a:t>Stemming vs Lemmatization </a:t>
            </a:r>
          </a:p>
        </p:txBody>
      </p:sp>
      <p:cxnSp>
        <p:nvCxnSpPr>
          <p:cNvPr id="24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>
            <a:extLst>
              <a:ext uri="{FF2B5EF4-FFF2-40B4-BE49-F238E27FC236}">
                <a16:creationId xmlns:a16="http://schemas.microsoft.com/office/drawing/2014/main" id="{F33A59CC-E3F1-47EC-9D3F-023BE7E3B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97" y="2426818"/>
            <a:ext cx="4345257" cy="3997637"/>
          </a:xfrm>
          <a:prstGeom prst="rect">
            <a:avLst/>
          </a:prstGeom>
        </p:spPr>
      </p:pic>
      <p:cxnSp>
        <p:nvCxnSpPr>
          <p:cNvPr id="25" name="Straight Connector 1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>
            <a:extLst>
              <a:ext uri="{FF2B5EF4-FFF2-40B4-BE49-F238E27FC236}">
                <a16:creationId xmlns:a16="http://schemas.microsoft.com/office/drawing/2014/main" id="{F36F3B5D-DE76-4D33-B837-EB5AB8BBB1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45073" y="2577445"/>
            <a:ext cx="5455917" cy="36963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0108F6-BE5C-4294-B5D5-19F56F274C03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he-IL">
              <a:solidFill>
                <a:srgbClr val="0563C1"/>
              </a:solidFill>
              <a:latin typeface="Arial"/>
              <a:cs typeface="Calibri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10D8233B-6CF2-4BCD-A09E-531A75019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65" y="5894291"/>
            <a:ext cx="1348691" cy="73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24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0E9EC3-5B34-48AE-8BCA-84F02CCE6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9068" y="798222"/>
            <a:ext cx="6023858" cy="1454051"/>
          </a:xfrm>
        </p:spPr>
        <p:txBody>
          <a:bodyPr>
            <a:normAutofit/>
          </a:bodyPr>
          <a:lstStyle/>
          <a:p>
            <a:r>
              <a:rPr lang="he-IL" err="1">
                <a:solidFill>
                  <a:srgbClr val="000000"/>
                </a:solidFill>
                <a:ea typeface="+mj-lt"/>
                <a:cs typeface="+mj-lt"/>
              </a:rPr>
              <a:t>Object</a:t>
            </a:r>
            <a:r>
              <a:rPr lang="he-IL" dirty="0">
                <a:solidFill>
                  <a:srgbClr val="000000"/>
                </a:solidFill>
                <a:ea typeface="+mj-lt"/>
                <a:cs typeface="+mj-lt"/>
              </a:rPr>
              <a:t> </a:t>
            </a:r>
            <a:r>
              <a:rPr lang="he-IL">
                <a:solidFill>
                  <a:srgbClr val="000000"/>
                </a:solidFill>
                <a:ea typeface="+mj-lt"/>
                <a:cs typeface="+mj-lt"/>
              </a:rPr>
              <a:t>Standartization</a:t>
            </a:r>
            <a:endParaRPr lang="he-IL" dirty="0">
              <a:solidFill>
                <a:srgbClr val="000000"/>
              </a:solidFill>
              <a:ea typeface="+mj-lt"/>
              <a:cs typeface="+mj-lt"/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05F6B81-810B-4038-ABA6-06735843E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CB14C-7BE6-4009-A788-7B77EC043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 sz="2000">
                <a:solidFill>
                  <a:srgbClr val="000000"/>
                </a:solidFill>
                <a:cs typeface="Arial"/>
              </a:rPr>
              <a:t>ביצוע תקינה למילים שאינם מופיעות במילונים מוכרים (lexical dictionaries), לדוגמא:</a:t>
            </a:r>
          </a:p>
          <a:p>
            <a:pPr lvl="1"/>
            <a:r>
              <a:rPr lang="he-IL" sz="2000">
                <a:solidFill>
                  <a:srgbClr val="000000"/>
                </a:solidFill>
                <a:cs typeface="Arial"/>
              </a:rPr>
              <a:t>האשתגים</a:t>
            </a:r>
          </a:p>
          <a:p>
            <a:pPr lvl="1"/>
            <a:r>
              <a:rPr lang="he-IL" sz="2000">
                <a:solidFill>
                  <a:srgbClr val="000000"/>
                </a:solidFill>
                <a:cs typeface="Arial"/>
              </a:rPr>
              <a:t>ראשי תיבות</a:t>
            </a:r>
          </a:p>
          <a:p>
            <a:pPr lvl="1"/>
            <a:r>
              <a:rPr lang="he-IL" sz="2000">
                <a:solidFill>
                  <a:srgbClr val="000000"/>
                </a:solidFill>
                <a:cs typeface="Arial"/>
              </a:rPr>
              <a:t>ביטויים (סלנג)</a:t>
            </a:r>
          </a:p>
          <a:p>
            <a:endParaRPr lang="he-IL" sz="2000">
              <a:solidFill>
                <a:srgbClr val="000000"/>
              </a:solidFill>
              <a:cs typeface="Arial"/>
            </a:endParaRPr>
          </a:p>
          <a:p>
            <a:r>
              <a:rPr lang="he-IL" sz="2000">
                <a:solidFill>
                  <a:srgbClr val="000000"/>
                </a:solidFill>
                <a:cs typeface="Arial"/>
              </a:rPr>
              <a:t>ניתן גם לבצע בדיקות דקדוק ותיקון איות</a:t>
            </a:r>
          </a:p>
          <a:p>
            <a:r>
              <a:rPr lang="he-IL" sz="2000">
                <a:solidFill>
                  <a:srgbClr val="000000"/>
                </a:solidFill>
                <a:cs typeface="Arial"/>
              </a:rPr>
              <a:t>מומלץ לקודד את המידע ל- "utf-8" </a:t>
            </a:r>
            <a:endParaRPr lang="he-IL" sz="2000">
              <a:solidFill>
                <a:srgbClr val="000000"/>
              </a:solidFill>
              <a:latin typeface="Consolas"/>
              <a:cs typeface="Arial"/>
            </a:endParaRPr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8C6F020B-5B9A-4F26-B0D7-BE1260A32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165" y="5894291"/>
            <a:ext cx="1348691" cy="73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82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45643C9-0937-43F9-BC23-6649AC6F1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Tokenize Word / Sentences </a:t>
            </a:r>
            <a:endParaRPr lang="en-US" sz="3200" b="1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תמונה 4" descr="תמונה שמכילה טקסט&#10;&#10;תיאור שנוצר ברמת מהימנות גבוהה">
            <a:extLst>
              <a:ext uri="{FF2B5EF4-FFF2-40B4-BE49-F238E27FC236}">
                <a16:creationId xmlns:a16="http://schemas.microsoft.com/office/drawing/2014/main" id="{13A3359E-268D-4C27-8AEA-54F3C4BEDF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4576" y="1725031"/>
            <a:ext cx="10503223" cy="472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547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FEA0D-B78D-4BEC-AEDE-403CFD307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he-IL">
                <a:solidFill>
                  <a:srgbClr val="FFFFFF"/>
                </a:solidFill>
                <a:cs typeface="Times New Roman"/>
              </a:rPr>
              <a:t>הקדמה</a:t>
            </a:r>
            <a:endParaRPr lang="he-IL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D4E0D21-5788-4649-A545-7D7F060B5E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727383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524705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45643C9-0937-43F9-BC23-6649AC6F1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Tokenize Word / Sentences </a:t>
            </a:r>
            <a:endParaRPr lang="en-US" sz="3200" b="1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תמונה 4">
            <a:extLst>
              <a:ext uri="{FF2B5EF4-FFF2-40B4-BE49-F238E27FC236}">
                <a16:creationId xmlns:a16="http://schemas.microsoft.com/office/drawing/2014/main" id="{0E8931A1-38EC-40F5-8D48-BF487CB16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75" y="1810112"/>
            <a:ext cx="10566715" cy="457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342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08A7B86-61AF-4F02-9049-B5EB90ABD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b="1">
                <a:ea typeface="+mj-lt"/>
                <a:cs typeface="+mj-lt"/>
              </a:rPr>
              <a:t>Difference Between Split and word_tokenize</a:t>
            </a:r>
            <a:endParaRPr lang="he-IL" b="1">
              <a:cs typeface="Times New Roman"/>
            </a:endParaRPr>
          </a:p>
        </p:txBody>
      </p:sp>
      <p:pic>
        <p:nvPicPr>
          <p:cNvPr id="6" name="תמונה 6">
            <a:extLst>
              <a:ext uri="{FF2B5EF4-FFF2-40B4-BE49-F238E27FC236}">
                <a16:creationId xmlns:a16="http://schemas.microsoft.com/office/drawing/2014/main" id="{9A6209F8-0425-4E3B-9E55-DFD799F54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58" y="4017619"/>
            <a:ext cx="10811991" cy="2218803"/>
          </a:xfrm>
          <a:prstGeom prst="rect">
            <a:avLst/>
          </a:prstGeom>
        </p:spPr>
      </p:pic>
      <p:pic>
        <p:nvPicPr>
          <p:cNvPr id="4" name="תמונה 4">
            <a:extLst>
              <a:ext uri="{FF2B5EF4-FFF2-40B4-BE49-F238E27FC236}">
                <a16:creationId xmlns:a16="http://schemas.microsoft.com/office/drawing/2014/main" id="{B472D79F-1A89-4595-97E9-8A87314F7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41210"/>
            <a:ext cx="10515600" cy="1603474"/>
          </a:xfrm>
          <a:prstGeom prst="rect">
            <a:avLst/>
          </a:prstGeom>
        </p:spPr>
      </p:pic>
      <p:sp>
        <p:nvSpPr>
          <p:cNvPr id="8" name="אליפסה 7">
            <a:extLst>
              <a:ext uri="{FF2B5EF4-FFF2-40B4-BE49-F238E27FC236}">
                <a16:creationId xmlns:a16="http://schemas.microsoft.com/office/drawing/2014/main" id="{ACE26628-3930-45A7-BF59-485063C608AB}"/>
              </a:ext>
            </a:extLst>
          </p:cNvPr>
          <p:cNvSpPr/>
          <p:nvPr/>
        </p:nvSpPr>
        <p:spPr>
          <a:xfrm>
            <a:off x="4758476" y="4325414"/>
            <a:ext cx="1235292" cy="63894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אליפסה 8">
            <a:extLst>
              <a:ext uri="{FF2B5EF4-FFF2-40B4-BE49-F238E27FC236}">
                <a16:creationId xmlns:a16="http://schemas.microsoft.com/office/drawing/2014/main" id="{84572FC1-E40A-4CFC-8CFF-14390FC609A7}"/>
              </a:ext>
            </a:extLst>
          </p:cNvPr>
          <p:cNvSpPr/>
          <p:nvPr/>
        </p:nvSpPr>
        <p:spPr>
          <a:xfrm>
            <a:off x="4711146" y="5631699"/>
            <a:ext cx="1069641" cy="54428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אליפסה 9">
            <a:extLst>
              <a:ext uri="{FF2B5EF4-FFF2-40B4-BE49-F238E27FC236}">
                <a16:creationId xmlns:a16="http://schemas.microsoft.com/office/drawing/2014/main" id="{6EDDCB14-378A-4385-9D2C-CC17CA0E9472}"/>
              </a:ext>
            </a:extLst>
          </p:cNvPr>
          <p:cNvSpPr/>
          <p:nvPr/>
        </p:nvSpPr>
        <p:spPr>
          <a:xfrm>
            <a:off x="7588761" y="4339612"/>
            <a:ext cx="2323864" cy="624745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אליפסה 10">
            <a:extLst>
              <a:ext uri="{FF2B5EF4-FFF2-40B4-BE49-F238E27FC236}">
                <a16:creationId xmlns:a16="http://schemas.microsoft.com/office/drawing/2014/main" id="{4EE2354F-09B5-4ED2-9E1F-A89746412A26}"/>
              </a:ext>
            </a:extLst>
          </p:cNvPr>
          <p:cNvSpPr/>
          <p:nvPr/>
        </p:nvSpPr>
        <p:spPr>
          <a:xfrm>
            <a:off x="8298698" y="5593835"/>
            <a:ext cx="3284646" cy="634210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303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90EA63-2CD1-4D2D-8757-7A3C28F14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7" y="2412831"/>
            <a:ext cx="6105194" cy="203105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 rtl="0"/>
            <a:r>
              <a:rPr lang="en-US" sz="47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 Lexicon Normalization</a:t>
            </a:r>
            <a:r>
              <a:rPr lang="en-US" sz="4700" b="1">
                <a:solidFill>
                  <a:srgbClr val="FFFFFF"/>
                </a:solidFill>
              </a:rPr>
              <a:t> and </a:t>
            </a:r>
            <a:r>
              <a:rPr lang="en-US" sz="4700" b="1">
                <a:solidFill>
                  <a:schemeClr val="bg1"/>
                </a:solidFill>
                <a:ea typeface="+mj-lt"/>
                <a:cs typeface="+mj-lt"/>
              </a:rPr>
              <a:t>Object Standardization</a:t>
            </a:r>
            <a:r>
              <a:rPr lang="en-US" sz="4700" b="1">
                <a:solidFill>
                  <a:schemeClr val="bg1"/>
                </a:solidFill>
              </a:rPr>
              <a:t> -</a:t>
            </a:r>
            <a:r>
              <a:rPr lang="en-US" sz="4700" b="1">
                <a:solidFill>
                  <a:srgbClr val="FFFFFF"/>
                </a:solidFill>
              </a:rPr>
              <a:t> </a:t>
            </a:r>
            <a:r>
              <a:rPr lang="en-US" sz="47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Python </a:t>
            </a:r>
            <a:r>
              <a:rPr lang="en-US" sz="4700" b="1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Implementaion</a:t>
            </a:r>
            <a:endParaRPr lang="en-US" sz="4700" b="1" kern="1200" err="1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60C1381E-E55D-4B60-BC4F-FE6636E01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65" y="5894291"/>
            <a:ext cx="1348691" cy="73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772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42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44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7EF654-A814-4449-A3FF-8507964C5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38" y="2048908"/>
            <a:ext cx="3669161" cy="2760098"/>
          </a:xfrm>
        </p:spPr>
        <p:txBody>
          <a:bodyPr>
            <a:normAutofit/>
          </a:bodyPr>
          <a:lstStyle/>
          <a:p>
            <a:r>
              <a:rPr lang="he-IL" sz="3700">
                <a:solidFill>
                  <a:srgbClr val="FFFFFF"/>
                </a:solidFill>
                <a:ea typeface="+mj-lt"/>
                <a:cs typeface="+mj-lt"/>
              </a:rPr>
              <a:t>Text parsing and Exploratory Data Analysis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1118C-C128-477C-AEED-0CFF0A411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0966" y="1773042"/>
            <a:ext cx="5306084" cy="5230634"/>
          </a:xfr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 sz="2000">
                <a:solidFill>
                  <a:srgbClr val="000000"/>
                </a:solidFill>
                <a:cs typeface="Calibri"/>
              </a:rPr>
              <a:t>לצורך ניתוח מידע טקסטואלי יש צורך להמירו למאפיינים</a:t>
            </a:r>
          </a:p>
          <a:p>
            <a:r>
              <a:rPr lang="he-IL" sz="2000">
                <a:solidFill>
                  <a:srgbClr val="000000"/>
                </a:solidFill>
                <a:cs typeface="Calibri"/>
              </a:rPr>
              <a:t>ישנם שיטות שונות להפיכת טקסט למאפיינים, בינהם:</a:t>
            </a:r>
          </a:p>
          <a:p>
            <a:pPr lvl="1"/>
            <a:r>
              <a:rPr lang="he-IL" sz="2000">
                <a:solidFill>
                  <a:srgbClr val="000000"/>
                </a:solidFill>
                <a:ea typeface="+mn-lt"/>
                <a:cs typeface="+mn-lt"/>
              </a:rPr>
              <a:t>Syntactic Parsing:</a:t>
            </a:r>
          </a:p>
          <a:p>
            <a:pPr lvl="2"/>
            <a:r>
              <a:rPr lang="he-IL">
                <a:solidFill>
                  <a:srgbClr val="000000"/>
                </a:solidFill>
                <a:ea typeface="+mn-lt"/>
                <a:cs typeface="+mn-lt"/>
              </a:rPr>
              <a:t> Dependency Trees</a:t>
            </a:r>
            <a:endParaRPr lang="he-IL">
              <a:solidFill>
                <a:srgbClr val="000000"/>
              </a:solidFill>
              <a:ea typeface="+mn-lt"/>
              <a:cs typeface="Calibri"/>
            </a:endParaRPr>
          </a:p>
          <a:p>
            <a:pPr lvl="2"/>
            <a:r>
              <a:rPr lang="he-IL">
                <a:solidFill>
                  <a:srgbClr val="000000"/>
                </a:solidFill>
                <a:ea typeface="+mn-lt"/>
                <a:cs typeface="+mn-lt"/>
              </a:rPr>
              <a:t> Part of speech tagging</a:t>
            </a:r>
            <a:endParaRPr lang="he-IL">
              <a:solidFill>
                <a:srgbClr val="000000"/>
              </a:solidFill>
              <a:ea typeface="+mn-lt"/>
              <a:cs typeface="Calibri"/>
            </a:endParaRPr>
          </a:p>
          <a:p>
            <a:pPr lvl="1"/>
            <a:r>
              <a:rPr lang="he-IL" sz="2000">
                <a:solidFill>
                  <a:srgbClr val="000000"/>
                </a:solidFill>
                <a:cs typeface="Arial"/>
              </a:rPr>
              <a:t>Entity Extraction:</a:t>
            </a:r>
            <a:endParaRPr lang="he-IL" sz="200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lvl="2"/>
            <a:r>
              <a:rPr lang="he-IL">
                <a:solidFill>
                  <a:srgbClr val="000000"/>
                </a:solidFill>
                <a:cs typeface="Arial"/>
              </a:rPr>
              <a:t> Named Entity Recognition (NER) l</a:t>
            </a:r>
          </a:p>
          <a:p>
            <a:pPr lvl="2"/>
            <a:r>
              <a:rPr lang="he-IL">
                <a:solidFill>
                  <a:srgbClr val="000000"/>
                </a:solidFill>
                <a:cs typeface="Arial"/>
              </a:rPr>
              <a:t> Topic Modeling</a:t>
            </a:r>
            <a:endParaRPr lang="he-IL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lvl="2"/>
            <a:r>
              <a:rPr lang="he-IL">
                <a:solidFill>
                  <a:srgbClr val="000000"/>
                </a:solidFill>
                <a:cs typeface="Arial"/>
              </a:rPr>
              <a:t>N-Grams as Features</a:t>
            </a:r>
          </a:p>
          <a:p>
            <a:pPr lvl="1"/>
            <a:r>
              <a:rPr lang="he-IL" sz="2000">
                <a:solidFill>
                  <a:srgbClr val="000000"/>
                </a:solidFill>
                <a:cs typeface="Arial"/>
              </a:rPr>
              <a:t>Statistical Features: </a:t>
            </a:r>
          </a:p>
          <a:p>
            <a:pPr lvl="2"/>
            <a:r>
              <a:rPr lang="he-IL">
                <a:solidFill>
                  <a:srgbClr val="000000"/>
                </a:solidFill>
                <a:ea typeface="+mn-lt"/>
                <a:cs typeface="+mn-lt"/>
              </a:rPr>
              <a:t>Term Frequency – Inverse Document Frequency (TF – IDF</a:t>
            </a:r>
            <a:r>
              <a:rPr lang="he-IL">
                <a:solidFill>
                  <a:srgbClr val="000000"/>
                </a:solidFill>
                <a:cs typeface="Calibri"/>
              </a:rPr>
              <a:t>)</a:t>
            </a:r>
            <a:r>
              <a:rPr lang="he-IL">
                <a:solidFill>
                  <a:srgbClr val="000000"/>
                </a:solidFill>
                <a:cs typeface="Arial"/>
              </a:rPr>
              <a:t> l</a:t>
            </a:r>
            <a:endParaRPr lang="he-IL">
              <a:solidFill>
                <a:srgbClr val="000000"/>
              </a:solidFill>
              <a:ea typeface="+mn-lt"/>
              <a:cs typeface="Arial"/>
            </a:endParaRPr>
          </a:p>
          <a:p>
            <a:pPr lvl="2"/>
            <a:r>
              <a:rPr lang="he-IL">
                <a:solidFill>
                  <a:srgbClr val="000000"/>
                </a:solidFill>
                <a:cs typeface="Arial"/>
              </a:rPr>
              <a:t>Count / Density / Readability Features</a:t>
            </a:r>
          </a:p>
          <a:p>
            <a:pPr lvl="1"/>
            <a:r>
              <a:rPr lang="he-IL" sz="2000">
                <a:solidFill>
                  <a:srgbClr val="000000"/>
                </a:solidFill>
                <a:ea typeface="+mn-lt"/>
                <a:cs typeface="+mn-lt"/>
              </a:rPr>
              <a:t>Word Embedding</a:t>
            </a:r>
            <a:endParaRPr lang="he-IL" sz="2000">
              <a:solidFill>
                <a:srgbClr val="000000"/>
              </a:solidFill>
              <a:ea typeface="+mn-lt"/>
              <a:cs typeface="Calibri"/>
            </a:endParaRPr>
          </a:p>
          <a:p>
            <a:pPr lvl="2"/>
            <a:endParaRPr lang="he-IL">
              <a:solidFill>
                <a:srgbClr val="000000"/>
              </a:solidFill>
              <a:cs typeface="Calibri"/>
            </a:endParaRPr>
          </a:p>
          <a:p>
            <a:pPr lvl="1"/>
            <a:endParaRPr lang="he-IL" sz="2000">
              <a:solidFill>
                <a:srgbClr val="000000"/>
              </a:solidFill>
              <a:ea typeface="+mn-lt"/>
              <a:cs typeface="Arial"/>
            </a:endParaRPr>
          </a:p>
          <a:p>
            <a:pPr lvl="1"/>
            <a:endParaRPr lang="he-IL" sz="2000">
              <a:solidFill>
                <a:srgbClr val="000000"/>
              </a:solidFill>
              <a:cs typeface="Arial"/>
            </a:endParaRPr>
          </a:p>
          <a:p>
            <a:pPr lvl="1"/>
            <a:endParaRPr lang="he-IL" sz="2000">
              <a:solidFill>
                <a:srgbClr val="000000"/>
              </a:solidFill>
              <a:cs typeface="Arial"/>
            </a:endParaRPr>
          </a:p>
          <a:p>
            <a:pPr lvl="1"/>
            <a:endParaRPr lang="he-IL" sz="2000">
              <a:solidFill>
                <a:srgbClr val="000000"/>
              </a:solidFill>
              <a:cs typeface="Arial"/>
            </a:endParaRPr>
          </a:p>
          <a:p>
            <a:pPr lvl="1"/>
            <a:endParaRPr lang="he-IL" sz="200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A9F1AA4-1ED6-4230-AB72-707073A0B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59" y="5879308"/>
            <a:ext cx="1557867" cy="90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2657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תמונה שמכילה טקסט, מפה&#10;&#10;תיאור שנוצר ברמת מהימנות גבוהה">
            <a:extLst>
              <a:ext uri="{FF2B5EF4-FFF2-40B4-BE49-F238E27FC236}">
                <a16:creationId xmlns:a16="http://schemas.microsoft.com/office/drawing/2014/main" id="{2C260D6E-5E5F-4474-BB77-A81626813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51" y="2641600"/>
            <a:ext cx="7162656" cy="2936357"/>
          </a:xfrm>
          <a:prstGeom prst="rect">
            <a:avLst/>
          </a:prstGeom>
        </p:spPr>
      </p:pic>
      <p:sp>
        <p:nvSpPr>
          <p:cNvPr id="19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17E96B-C1D3-4107-AF54-697ABB759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he-IL" sz="4000">
                <a:solidFill>
                  <a:srgbClr val="FFFFFF"/>
                </a:solidFill>
                <a:cs typeface="Times New Roman"/>
              </a:rPr>
              <a:t>Syntactic Parsing - </a:t>
            </a:r>
            <a:r>
              <a:rPr lang="he-IL" sz="4000">
                <a:solidFill>
                  <a:srgbClr val="FFFFFF"/>
                </a:solidFill>
                <a:ea typeface="+mj-lt"/>
                <a:cs typeface="+mj-lt"/>
              </a:rPr>
              <a:t>Dependency Trees</a:t>
            </a:r>
            <a:endParaRPr lang="he-IL" sz="40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1ACA-C896-488E-94AB-65E8E27D9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7352" y="2763668"/>
            <a:ext cx="4890225" cy="3496819"/>
          </a:xfrm>
        </p:spPr>
        <p:txBody>
          <a:bodyPr vert="horz" lIns="91440" tIns="45720" rIns="91440" bIns="45720" rtlCol="1" anchor="t">
            <a:normAutofit fontScale="92500" lnSpcReduction="20000"/>
          </a:bodyPr>
          <a:lstStyle/>
          <a:p>
            <a:r>
              <a:rPr lang="he-IL" sz="1800">
                <a:cs typeface="Arial"/>
              </a:rPr>
              <a:t>פירוק של משפט לרכיביו לצורך הצגת הקשר בין המילים במשפטים</a:t>
            </a:r>
            <a:endParaRPr lang="he-IL" sz="1800"/>
          </a:p>
          <a:p>
            <a:r>
              <a:rPr lang="he-IL" sz="1800">
                <a:cs typeface="Arial"/>
              </a:rPr>
              <a:t>ההצגה של המפשט נעשית ע"י Dependency Trees, המראה את התלות של החלקים השונים במשפט והקשר הדקדוקי שבינהם</a:t>
            </a:r>
          </a:p>
          <a:p>
            <a:r>
              <a:rPr lang="he-IL" sz="1800">
                <a:cs typeface="Arial"/>
              </a:rPr>
              <a:t>היחס מציג את המידע אודות </a:t>
            </a:r>
            <a:r>
              <a:rPr lang="he-IL" sz="1800">
                <a:ea typeface="+mn-lt"/>
                <a:cs typeface="+mn-lt"/>
              </a:rPr>
              <a:t>relation, governor, dependent</a:t>
            </a:r>
          </a:p>
          <a:p>
            <a:r>
              <a:rPr lang="he-IL" sz="1800">
                <a:ea typeface="+mn-lt"/>
                <a:cs typeface="+mn-lt"/>
              </a:rPr>
              <a:t>פירוט סוגי התלויות ודוגמאות ניתן לראות בלינקים:</a:t>
            </a:r>
            <a:endParaRPr lang="he-IL" sz="1800" dirty="0">
              <a:ea typeface="+mn-lt"/>
              <a:cs typeface="+mn-lt"/>
            </a:endParaRPr>
          </a:p>
          <a:p>
            <a:pPr lvl="1"/>
            <a:r>
              <a:rPr lang="he-IL" sz="1400" dirty="0">
                <a:ea typeface="+mn-lt"/>
                <a:cs typeface="+mn-lt"/>
                <a:hlinkClick r:id="rId3"/>
              </a:rPr>
              <a:t>https://spacy.io/api/annotation#pos-tagging</a:t>
            </a:r>
            <a:endParaRPr lang="he-IL" sz="1400">
              <a:ea typeface="+mn-lt"/>
              <a:cs typeface="+mn-lt"/>
            </a:endParaRPr>
          </a:p>
          <a:p>
            <a:pPr lvl="1"/>
            <a:r>
              <a:rPr lang="he-IL" sz="1400" dirty="0">
                <a:ea typeface="+mn-lt"/>
                <a:cs typeface="+mn-lt"/>
                <a:hlinkClick r:id="rId4"/>
              </a:rPr>
              <a:t>https://spacy.io/usage/linguistic-features#dependency-parse</a:t>
            </a:r>
            <a:endParaRPr lang="he-IL" sz="1400">
              <a:cs typeface="Calibri"/>
            </a:endParaRPr>
          </a:p>
          <a:p>
            <a:pPr lvl="1"/>
            <a:r>
              <a:rPr lang="he-IL" sz="2000" b="1">
                <a:ea typeface="+mn-lt"/>
                <a:cs typeface="+mn-lt"/>
              </a:rPr>
              <a:t>Dep: Syntactic dependency, i.e. the relation between tokens</a:t>
            </a:r>
            <a:endParaRPr lang="he-IL" sz="2000" b="1">
              <a:cs typeface="Calibri"/>
            </a:endParaRPr>
          </a:p>
          <a:p>
            <a:pPr lvl="1"/>
            <a:r>
              <a:rPr lang="he-IL" sz="2000" b="1">
                <a:solidFill>
                  <a:srgbClr val="FF0000"/>
                </a:solidFill>
                <a:cs typeface="Calibri"/>
              </a:rPr>
              <a:t>עץ התלויות עוזר להבין את היחס בין יישויות</a:t>
            </a:r>
          </a:p>
          <a:p>
            <a:pPr lvl="1"/>
            <a:endParaRPr lang="he-IL" sz="1400" dirty="0">
              <a:cs typeface="Calibri"/>
            </a:endParaRPr>
          </a:p>
          <a:p>
            <a:endParaRPr lang="he-IL" sz="1800">
              <a:cs typeface="Calibri"/>
            </a:endParaRP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2C6D76B9-65E3-4F45-9C3F-D1E53EA07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59" y="5879308"/>
            <a:ext cx="1557867" cy="90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37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C773A9-DFE4-4E08-B02B-143208D38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he-IL" sz="4000" b="1">
                <a:solidFill>
                  <a:srgbClr val="FFFFFF"/>
                </a:solidFill>
                <a:cs typeface="Times New Roman"/>
              </a:rPr>
              <a:t>Syntactic Parsing</a:t>
            </a:r>
          </a:p>
          <a:p>
            <a:pPr algn="ctr"/>
            <a:r>
              <a:rPr lang="he-IL" sz="4000" b="1">
                <a:solidFill>
                  <a:srgbClr val="FFFFFF"/>
                </a:solidFill>
                <a:ea typeface="+mj-lt"/>
                <a:cs typeface="+mj-lt"/>
              </a:rPr>
              <a:t> - Part of speech tagging</a:t>
            </a:r>
            <a:endParaRPr lang="he-IL" sz="4000" b="1">
              <a:solidFill>
                <a:srgbClr val="FFFFFF"/>
              </a:solidFill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F47CC-3B90-4924-BF3F-2434CE533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 vert="horz" lIns="91440" tIns="45720" rIns="91440" bIns="45720" rtlCol="1" anchor="t">
            <a:normAutofit fontScale="85000" lnSpcReduction="20000"/>
          </a:bodyPr>
          <a:lstStyle/>
          <a:p>
            <a:r>
              <a:rPr lang="he-IL" sz="2000">
                <a:solidFill>
                  <a:srgbClr val="000000"/>
                </a:solidFill>
                <a:cs typeface="Arial"/>
              </a:rPr>
              <a:t>בנוסף ליחס הדקדוקי בין מילים לכל מילה מיוחס "חלק הדיבור" - </a:t>
            </a:r>
            <a:r>
              <a:rPr lang="he-IL" sz="2000">
                <a:solidFill>
                  <a:srgbClr val="000000"/>
                </a:solidFill>
                <a:ea typeface="+mn-lt"/>
                <a:cs typeface="+mn-lt"/>
              </a:rPr>
              <a:t>part of speech</a:t>
            </a:r>
            <a:endParaRPr lang="he-IL" sz="2000">
              <a:solidFill>
                <a:srgbClr val="000000"/>
              </a:solidFill>
              <a:cs typeface="Arial"/>
            </a:endParaRPr>
          </a:p>
          <a:p>
            <a:r>
              <a:rPr lang="he-IL" sz="2000">
                <a:solidFill>
                  <a:srgbClr val="000000"/>
                </a:solidFill>
                <a:cs typeface="Arial"/>
              </a:rPr>
              <a:t>חלקי הדיבור נקראים pos tag לדוגמא: </a:t>
            </a:r>
            <a:r>
              <a:rPr lang="he-IL" sz="2000">
                <a:solidFill>
                  <a:srgbClr val="000000"/>
                </a:solidFill>
                <a:ea typeface="+mn-lt"/>
                <a:cs typeface="+mn-lt"/>
              </a:rPr>
              <a:t>- nouns, verbs, adjectives, adverbs </a:t>
            </a:r>
          </a:p>
          <a:p>
            <a:r>
              <a:rPr lang="he-IL" sz="2000">
                <a:solidFill>
                  <a:srgbClr val="000000"/>
                </a:solidFill>
                <a:ea typeface="+mn-lt"/>
                <a:cs typeface="+mn-lt"/>
              </a:rPr>
              <a:t>חלקי הדיבור מגדירים את תפקיד המילה בתוך המשפט</a:t>
            </a:r>
          </a:p>
          <a:p>
            <a:r>
              <a:rPr lang="he-IL" sz="2000" b="1">
                <a:solidFill>
                  <a:srgbClr val="000000"/>
                </a:solidFill>
                <a:ea typeface="+mn-lt"/>
                <a:cs typeface="+mn-lt"/>
              </a:rPr>
              <a:t>Word sense disambiguation</a:t>
            </a:r>
            <a:endParaRPr lang="he-IL" sz="2000">
              <a:solidFill>
                <a:srgbClr val="000000"/>
              </a:solidFill>
              <a:ea typeface="+mn-lt"/>
              <a:cs typeface="+mn-lt"/>
            </a:endParaRPr>
          </a:p>
          <a:p>
            <a:pPr lvl="1"/>
            <a:r>
              <a:rPr lang="he-IL" sz="2000" i="1">
                <a:solidFill>
                  <a:srgbClr val="000000"/>
                </a:solidFill>
                <a:ea typeface="+mn-lt"/>
                <a:cs typeface="+mn-lt"/>
              </a:rPr>
              <a:t>“Please book my flight for Delhi”</a:t>
            </a:r>
            <a:endParaRPr lang="en-US" sz="2000">
              <a:solidFill>
                <a:srgbClr val="000000"/>
              </a:solidFill>
              <a:ea typeface="+mn-lt"/>
              <a:cs typeface="+mn-lt"/>
            </a:endParaRPr>
          </a:p>
          <a:p>
            <a:pPr lvl="1"/>
            <a:r>
              <a:rPr lang="he-IL" sz="2000" i="1">
                <a:solidFill>
                  <a:srgbClr val="000000"/>
                </a:solidFill>
                <a:ea typeface="+mn-lt"/>
                <a:cs typeface="+mn-lt"/>
              </a:rPr>
              <a:t>“I am going to read this book in the flight”</a:t>
            </a:r>
            <a:endParaRPr lang="en-US" sz="2000">
              <a:solidFill>
                <a:srgbClr val="000000"/>
              </a:solidFill>
              <a:ea typeface="+mn-lt"/>
              <a:cs typeface="+mn-lt"/>
            </a:endParaRPr>
          </a:p>
          <a:p>
            <a:pPr lvl="1"/>
            <a:r>
              <a:rPr lang="he-IL" sz="2000" i="1">
                <a:solidFill>
                  <a:srgbClr val="000000"/>
                </a:solidFill>
                <a:ea typeface="+mn-lt"/>
                <a:cs typeface="+mn-lt"/>
              </a:rPr>
              <a:t>המילה ספר, משמשת פעם כפועל ופעם כשם עצם</a:t>
            </a:r>
            <a:endParaRPr lang="he-IL" sz="200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he-IL" sz="2400">
                <a:ea typeface="+mn-lt"/>
                <a:cs typeface="+mn-lt"/>
              </a:rPr>
              <a:t>POS: The simple part-of-speech tag</a:t>
            </a:r>
            <a:endParaRPr lang="he-IL" sz="2400" i="1" dirty="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he-IL" sz="2400">
                <a:ea typeface="+mn-lt"/>
                <a:cs typeface="+mn-lt"/>
              </a:rPr>
              <a:t>Tag: The detailed part-of-speech tag</a:t>
            </a:r>
            <a:endParaRPr lang="he-IL" sz="2400" i="1" dirty="0">
              <a:solidFill>
                <a:srgbClr val="000000"/>
              </a:solidFill>
              <a:ea typeface="+mn-lt"/>
              <a:cs typeface="+mn-lt"/>
            </a:endParaRPr>
          </a:p>
          <a:p>
            <a:pPr lvl="1"/>
            <a:endParaRPr lang="he-IL" sz="2000">
              <a:solidFill>
                <a:srgbClr val="000000"/>
              </a:solidFill>
              <a:ea typeface="+mn-lt"/>
              <a:cs typeface="+mn-lt"/>
            </a:endParaRPr>
          </a:p>
          <a:p>
            <a:endParaRPr lang="he-IL" sz="2000">
              <a:solidFill>
                <a:srgbClr val="000000"/>
              </a:solidFill>
              <a:ea typeface="+mn-lt"/>
              <a:cs typeface="+mn-lt"/>
            </a:endParaRPr>
          </a:p>
          <a:p>
            <a:endParaRPr lang="he-IL" sz="2000">
              <a:solidFill>
                <a:srgbClr val="000000"/>
              </a:solidFill>
              <a:ea typeface="+mn-lt"/>
              <a:cs typeface="+mn-lt"/>
            </a:endParaRPr>
          </a:p>
          <a:p>
            <a:endParaRPr lang="he-IL" sz="2000">
              <a:solidFill>
                <a:srgbClr val="000000"/>
              </a:solidFill>
              <a:ea typeface="+mn-lt"/>
              <a:cs typeface="+mn-lt"/>
            </a:endParaRPr>
          </a:p>
        </p:txBody>
      </p:sp>
      <p:pic>
        <p:nvPicPr>
          <p:cNvPr id="34" name="Picture 4">
            <a:extLst>
              <a:ext uri="{FF2B5EF4-FFF2-40B4-BE49-F238E27FC236}">
                <a16:creationId xmlns:a16="http://schemas.microsoft.com/office/drawing/2014/main" id="{BBD1D2EC-9541-4653-B296-FDA699A95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59" y="5879308"/>
            <a:ext cx="1557867" cy="90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3291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448F8-46A1-42A1-9F81-B34407D22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ea typeface="+mj-lt"/>
                <a:cs typeface="+mj-lt"/>
              </a:rPr>
              <a:t>Syntactic Parsing</a:t>
            </a:r>
            <a:endParaRPr lang="en-US">
              <a:ea typeface="+mj-lt"/>
              <a:cs typeface="+mj-lt"/>
            </a:endParaRPr>
          </a:p>
          <a:p>
            <a:r>
              <a:rPr lang="he-IL">
                <a:cs typeface="Calibri Light"/>
              </a:rPr>
              <a:t> - Part of speech tagging</a:t>
            </a:r>
            <a:endParaRPr lang="he-IL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D154B-E12C-49EB-9B0D-DA35E85A7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 fontScale="77500" lnSpcReduction="20000"/>
          </a:bodyPr>
          <a:lstStyle/>
          <a:p>
            <a:r>
              <a:rPr lang="he-IL">
                <a:cs typeface="Arial"/>
              </a:rPr>
              <a:t>ניתן לשפר את הצגת המשפט ע"י הצגת חלקי הדיבור</a:t>
            </a:r>
          </a:p>
          <a:p>
            <a:r>
              <a:rPr lang="he-IL" i="1">
                <a:ea typeface="+mn-lt"/>
                <a:cs typeface="+mn-lt"/>
              </a:rPr>
              <a:t>“book my flight, I will read this book”</a:t>
            </a:r>
          </a:p>
          <a:p>
            <a:r>
              <a:rPr lang="he-IL" i="1">
                <a:ea typeface="+mn-lt"/>
                <a:cs typeface="+mn-lt"/>
              </a:rPr>
              <a:t>Tokens</a:t>
            </a:r>
          </a:p>
          <a:p>
            <a:endParaRPr lang="he-IL" i="1">
              <a:ea typeface="+mn-lt"/>
              <a:cs typeface="+mn-lt"/>
            </a:endParaRPr>
          </a:p>
          <a:p>
            <a:endParaRPr lang="he-IL" i="1">
              <a:ea typeface="+mn-lt"/>
              <a:cs typeface="+mn-lt"/>
            </a:endParaRPr>
          </a:p>
          <a:p>
            <a:endParaRPr lang="he-IL" i="1">
              <a:ea typeface="+mn-lt"/>
              <a:cs typeface="+mn-lt"/>
            </a:endParaRPr>
          </a:p>
          <a:p>
            <a:r>
              <a:rPr lang="he-IL" i="1">
                <a:ea typeface="+mn-lt"/>
                <a:cs typeface="+mn-lt"/>
              </a:rPr>
              <a:t>Tokens with POS</a:t>
            </a:r>
            <a:endParaRPr lang="he-IL" i="1">
              <a:cs typeface="Calibri" panose="020F0502020204030204"/>
            </a:endParaRPr>
          </a:p>
          <a:p>
            <a:endParaRPr lang="he-IL" i="1">
              <a:ea typeface="+mn-lt"/>
              <a:cs typeface="+mn-lt"/>
            </a:endParaRPr>
          </a:p>
          <a:p>
            <a:endParaRPr lang="he-IL" i="1">
              <a:ea typeface="+mn-lt"/>
              <a:cs typeface="+mn-lt"/>
            </a:endParaRPr>
          </a:p>
          <a:p>
            <a:endParaRPr lang="he-IL">
              <a:ea typeface="+mn-lt"/>
              <a:cs typeface="+mn-lt"/>
            </a:endParaRPr>
          </a:p>
          <a:p>
            <a:r>
              <a:rPr lang="he-IL">
                <a:ea typeface="+mn-lt"/>
                <a:cs typeface="+mn-lt"/>
              </a:rPr>
              <a:t>תיוג חלקי הדיבור הוא חלק מתהליך ה-</a:t>
            </a:r>
            <a:r>
              <a:rPr lang="he-IL">
                <a:cs typeface="Calibri"/>
              </a:rPr>
              <a:t>Lemmatization</a:t>
            </a:r>
            <a:endParaRPr lang="en-US">
              <a:ea typeface="+mn-lt"/>
              <a:cs typeface="+mn-lt"/>
            </a:endParaRPr>
          </a:p>
          <a:p>
            <a:r>
              <a:rPr lang="he-IL">
                <a:ea typeface="+mn-lt"/>
                <a:cs typeface="+mn-lt"/>
              </a:rPr>
              <a:t>בנוסף חלקי הדיבור מסייעים בסינון </a:t>
            </a:r>
            <a:r>
              <a:rPr lang="he-IL">
                <a:cs typeface="Calibri"/>
              </a:rPr>
              <a:t>stopword</a:t>
            </a:r>
            <a:endParaRPr lang="he-IL">
              <a:ea typeface="+mn-lt"/>
              <a:cs typeface="+mn-lt"/>
            </a:endParaRPr>
          </a:p>
          <a:p>
            <a:endParaRPr lang="he-IL" i="1">
              <a:cs typeface="Calibri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DDC2A38-CC40-4AC5-AB56-C63D4E0E9D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3278345"/>
              </p:ext>
            </p:extLst>
          </p:nvPr>
        </p:nvGraphicFramePr>
        <p:xfrm>
          <a:off x="784626" y="3004431"/>
          <a:ext cx="10515596" cy="74168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502228">
                  <a:extLst>
                    <a:ext uri="{9D8B030D-6E8A-4147-A177-3AD203B41FA5}">
                      <a16:colId xmlns:a16="http://schemas.microsoft.com/office/drawing/2014/main" val="358479947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85315683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4255122509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2753484446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3207598709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2797319609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250367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he-IL"/>
                        <a:t>will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/>
                        <a:t>flight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/>
                        <a:t>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/>
                        <a:t>this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/>
                        <a:t>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he-IL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16630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4C913B3-3772-4B61-9C8E-CE621DE2A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228763"/>
              </p:ext>
            </p:extLst>
          </p:nvPr>
        </p:nvGraphicFramePr>
        <p:xfrm>
          <a:off x="771397" y="4407124"/>
          <a:ext cx="10531368" cy="74168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316421">
                  <a:extLst>
                    <a:ext uri="{9D8B030D-6E8A-4147-A177-3AD203B41FA5}">
                      <a16:colId xmlns:a16="http://schemas.microsoft.com/office/drawing/2014/main" val="2514776111"/>
                    </a:ext>
                  </a:extLst>
                </a:gridCol>
                <a:gridCol w="1316421">
                  <a:extLst>
                    <a:ext uri="{9D8B030D-6E8A-4147-A177-3AD203B41FA5}">
                      <a16:colId xmlns:a16="http://schemas.microsoft.com/office/drawing/2014/main" val="1168927035"/>
                    </a:ext>
                  </a:extLst>
                </a:gridCol>
                <a:gridCol w="1316421">
                  <a:extLst>
                    <a:ext uri="{9D8B030D-6E8A-4147-A177-3AD203B41FA5}">
                      <a16:colId xmlns:a16="http://schemas.microsoft.com/office/drawing/2014/main" val="4225086816"/>
                    </a:ext>
                  </a:extLst>
                </a:gridCol>
                <a:gridCol w="1316421">
                  <a:extLst>
                    <a:ext uri="{9D8B030D-6E8A-4147-A177-3AD203B41FA5}">
                      <a16:colId xmlns:a16="http://schemas.microsoft.com/office/drawing/2014/main" val="1255773756"/>
                    </a:ext>
                  </a:extLst>
                </a:gridCol>
                <a:gridCol w="1316421">
                  <a:extLst>
                    <a:ext uri="{9D8B030D-6E8A-4147-A177-3AD203B41FA5}">
                      <a16:colId xmlns:a16="http://schemas.microsoft.com/office/drawing/2014/main" val="2140467337"/>
                    </a:ext>
                  </a:extLst>
                </a:gridCol>
                <a:gridCol w="1316421">
                  <a:extLst>
                    <a:ext uri="{9D8B030D-6E8A-4147-A177-3AD203B41FA5}">
                      <a16:colId xmlns:a16="http://schemas.microsoft.com/office/drawing/2014/main" val="3837510959"/>
                    </a:ext>
                  </a:extLst>
                </a:gridCol>
                <a:gridCol w="1316421">
                  <a:extLst>
                    <a:ext uri="{9D8B030D-6E8A-4147-A177-3AD203B41FA5}">
                      <a16:colId xmlns:a16="http://schemas.microsoft.com/office/drawing/2014/main" val="3410344275"/>
                    </a:ext>
                  </a:extLst>
                </a:gridCol>
                <a:gridCol w="1316421">
                  <a:extLst>
                    <a:ext uri="{9D8B030D-6E8A-4147-A177-3AD203B41FA5}">
                      <a16:colId xmlns:a16="http://schemas.microsoft.com/office/drawing/2014/main" val="15625679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rtl="1">
                        <a:buNone/>
                      </a:pPr>
                      <a:r>
                        <a:rPr lang="he-IL" sz="1800" b="0" i="0" u="none" strike="noStrike" noProof="0"/>
                        <a:t>book_VB</a:t>
                      </a:r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rtl="1">
                        <a:buNone/>
                      </a:pPr>
                      <a:r>
                        <a:rPr lang="he-IL" sz="1800" b="0" i="0" u="none" strike="noStrike" noProof="0">
                          <a:latin typeface="Arial"/>
                          <a:cs typeface="Arial"/>
                        </a:rPr>
                        <a:t>my_PRP</a:t>
                      </a:r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rtl="1">
                        <a:buNone/>
                      </a:pPr>
                      <a:r>
                        <a:rPr lang="he-IL" sz="1800" b="0" i="0" u="none" strike="noStrike" noProof="0">
                          <a:latin typeface="Arial"/>
                          <a:cs typeface="Arial"/>
                        </a:rPr>
                        <a:t>flight_NN</a:t>
                      </a:r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rtl="1">
                        <a:buNone/>
                      </a:pPr>
                      <a:r>
                        <a:rPr lang="he-IL" sz="1800" b="0" i="0" u="none" strike="noStrike" noProof="0">
                          <a:latin typeface="Arial"/>
                          <a:cs typeface="Arial"/>
                        </a:rPr>
                        <a:t>I_PRP</a:t>
                      </a:r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rtl="1">
                        <a:buNone/>
                      </a:pPr>
                      <a:r>
                        <a:rPr lang="he-IL" sz="1800" b="0" i="0" u="none" strike="noStrike" noProof="0">
                          <a:latin typeface="Arial"/>
                          <a:cs typeface="Arial"/>
                        </a:rPr>
                        <a:t>will_MD</a:t>
                      </a:r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rtl="1">
                        <a:buNone/>
                      </a:pPr>
                      <a:r>
                        <a:rPr lang="he-IL" sz="1800" b="0" i="0" u="none" strike="noStrike" noProof="0">
                          <a:latin typeface="Arial"/>
                          <a:cs typeface="Arial"/>
                        </a:rPr>
                        <a:t>read_VB</a:t>
                      </a:r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rtl="1">
                        <a:buNone/>
                      </a:pPr>
                      <a:r>
                        <a:rPr lang="he-IL" sz="1800" b="0" i="0" u="none" strike="noStrike" noProof="0">
                          <a:latin typeface="Arial"/>
                          <a:cs typeface="Arial"/>
                        </a:rPr>
                        <a:t>this_DT</a:t>
                      </a:r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rtl="1">
                        <a:buNone/>
                      </a:pPr>
                      <a:r>
                        <a:rPr lang="he-IL" sz="1800" b="0" i="0" u="none" strike="noStrike" noProof="0">
                          <a:latin typeface="Arial"/>
                          <a:cs typeface="Arial"/>
                        </a:rPr>
                        <a:t>book_NN</a:t>
                      </a:r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100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he-IL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914578"/>
                  </a:ext>
                </a:extLst>
              </a:tr>
            </a:tbl>
          </a:graphicData>
        </a:graphic>
      </p:graphicFrame>
      <p:pic>
        <p:nvPicPr>
          <p:cNvPr id="9" name="Picture 4">
            <a:extLst>
              <a:ext uri="{FF2B5EF4-FFF2-40B4-BE49-F238E27FC236}">
                <a16:creationId xmlns:a16="http://schemas.microsoft.com/office/drawing/2014/main" id="{1BFEF974-51DE-4B5D-AF9D-75FF3D007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59" y="5879308"/>
            <a:ext cx="1557867" cy="90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3287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3FE339-1F4D-41A9-8AE6-C50EE437A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he-IL" sz="4000">
                <a:solidFill>
                  <a:srgbClr val="FFFFFF"/>
                </a:solidFill>
                <a:cs typeface="Times New Roman"/>
              </a:rPr>
              <a:t>Syntactic Parsing - Named Entity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52E68-BD4E-4C00-AE46-C6DBA3AD0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 vert="horz" lIns="91440" tIns="45720" rIns="91440" bIns="45720" rtlCol="1">
            <a:normAutofit/>
          </a:bodyPr>
          <a:lstStyle/>
          <a:p>
            <a:r>
              <a:rPr lang="he-IL" sz="2000">
                <a:solidFill>
                  <a:srgbClr val="000000"/>
                </a:solidFill>
                <a:cs typeface="Arial"/>
              </a:rPr>
              <a:t>תהליך של תיוג שמות ויישויות כמו: שם של אדם, מיקום, שם של חברה וכו'</a:t>
            </a:r>
          </a:p>
          <a:p>
            <a:r>
              <a:rPr lang="he-IL" sz="2000">
                <a:solidFill>
                  <a:srgbClr val="000000"/>
                </a:solidFill>
                <a:cs typeface="Arial"/>
              </a:rPr>
              <a:t>דוגמא:</a:t>
            </a:r>
            <a:br>
              <a:rPr lang="he-IL" sz="2000">
                <a:solidFill>
                  <a:srgbClr val="000000"/>
                </a:solidFill>
                <a:cs typeface="Arial"/>
              </a:rPr>
            </a:br>
            <a:r>
              <a:rPr lang="he-IL" sz="2000" i="1">
                <a:solidFill>
                  <a:srgbClr val="000000"/>
                </a:solidFill>
                <a:ea typeface="+mn-lt"/>
                <a:cs typeface="+mn-lt"/>
              </a:rPr>
              <a:t>Sergey Brin, the manager of Google Inc. is walking in the streets of New York</a:t>
            </a:r>
            <a:endParaRPr lang="he-IL" sz="2000">
              <a:solidFill>
                <a:srgbClr val="000000"/>
              </a:solidFill>
              <a:cs typeface="Arial"/>
            </a:endParaRPr>
          </a:p>
          <a:p>
            <a:r>
              <a:rPr lang="he-IL" sz="2000" i="1">
                <a:solidFill>
                  <a:srgbClr val="000000"/>
                </a:solidFill>
                <a:ea typeface="+mn-lt"/>
                <a:cs typeface="+mn-lt"/>
              </a:rPr>
              <a:t>תיוג היישויות יהיה:</a:t>
            </a:r>
            <a:br>
              <a:rPr lang="he-IL" sz="2000" i="1">
                <a:solidFill>
                  <a:srgbClr val="000000"/>
                </a:solidFill>
                <a:ea typeface="+mn-lt"/>
                <a:cs typeface="+mn-lt"/>
              </a:rPr>
            </a:br>
            <a:r>
              <a:rPr lang="he-IL" sz="2000">
                <a:solidFill>
                  <a:srgbClr val="000000"/>
                </a:solidFill>
                <a:ea typeface="+mn-lt"/>
                <a:cs typeface="+mn-lt"/>
              </a:rPr>
              <a:t>“person” : “Sergey Brin” , “org” : “Google Inc.”, “location” : “New York”</a:t>
            </a:r>
          </a:p>
          <a:p>
            <a:endParaRPr lang="he-IL" sz="2000">
              <a:solidFill>
                <a:srgbClr val="000000"/>
              </a:solidFill>
              <a:ea typeface="+mn-lt"/>
              <a:cs typeface="+mn-lt"/>
            </a:endParaRPr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646A0E0A-AA97-47A6-8BD9-1E0399DA3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59" y="5879308"/>
            <a:ext cx="1557867" cy="90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914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EC5FA6-5C3A-4CF1-880E-E1643E7E6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he-IL" sz="4000">
                <a:solidFill>
                  <a:srgbClr val="FFFFFF"/>
                </a:solidFill>
                <a:ea typeface="+mj-lt"/>
                <a:cs typeface="+mj-lt"/>
              </a:rPr>
              <a:t>Syntactic Parsing - Named Entity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7CC32-E60A-423A-8468-A42B58A45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 vert="horz" lIns="91440" tIns="45720" rIns="91440" bIns="45720" rtlCol="1" anchor="t">
            <a:normAutofit/>
          </a:bodyPr>
          <a:lstStyle/>
          <a:p>
            <a:r>
              <a:rPr lang="he-IL" sz="2000">
                <a:solidFill>
                  <a:srgbClr val="000000"/>
                </a:solidFill>
                <a:cs typeface="Arial"/>
              </a:rPr>
              <a:t>תהליך זה מורכב בדר"כ משלוש שלבים:</a:t>
            </a:r>
            <a:endParaRPr lang="he-IL" sz="200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lvl="1"/>
            <a:r>
              <a:rPr lang="he-IL" sz="2000">
                <a:solidFill>
                  <a:srgbClr val="000000"/>
                </a:solidFill>
                <a:cs typeface="Arial"/>
              </a:rPr>
              <a:t>חילוץ חלק הדיבור מסוג Noun ע"י </a:t>
            </a:r>
            <a:r>
              <a:rPr lang="he-IL" sz="2000">
                <a:solidFill>
                  <a:srgbClr val="000000"/>
                </a:solidFill>
                <a:ea typeface="+mn-lt"/>
                <a:cs typeface="+mn-lt"/>
              </a:rPr>
              <a:t>dependency parsing ו- part of speech tagging</a:t>
            </a:r>
            <a:endParaRPr lang="he-IL" sz="2000">
              <a:solidFill>
                <a:srgbClr val="000000"/>
              </a:solidFill>
              <a:cs typeface="Arial"/>
            </a:endParaRPr>
          </a:p>
          <a:p>
            <a:pPr lvl="1"/>
            <a:r>
              <a:rPr lang="he-IL" sz="2000">
                <a:solidFill>
                  <a:srgbClr val="000000"/>
                </a:solidFill>
                <a:cs typeface="Calibri"/>
              </a:rPr>
              <a:t>סיווג של היישויות המחולצות לקטגוריה המתאימה להם ע"ס מקורות מידע פתוח כגון: </a:t>
            </a:r>
            <a:r>
              <a:rPr lang="he-IL" sz="2000">
                <a:solidFill>
                  <a:srgbClr val="000000"/>
                </a:solidFill>
                <a:ea typeface="+mn-lt"/>
                <a:cs typeface="+mn-lt"/>
              </a:rPr>
              <a:t>Google Maps API , wikipedia </a:t>
            </a:r>
            <a:endParaRPr lang="he-IL" sz="2000">
              <a:solidFill>
                <a:srgbClr val="000000"/>
              </a:solidFill>
              <a:cs typeface="Calibri"/>
            </a:endParaRPr>
          </a:p>
          <a:p>
            <a:pPr lvl="1"/>
            <a:r>
              <a:rPr lang="he-IL" sz="2000">
                <a:solidFill>
                  <a:srgbClr val="000000"/>
                </a:solidFill>
                <a:cs typeface="Calibri"/>
              </a:rPr>
              <a:t>בדיקה נוספת של סיווג היישויות. (יכול להיעשות באמצעות </a:t>
            </a:r>
            <a:r>
              <a:rPr lang="he-IL" sz="2000">
                <a:solidFill>
                  <a:srgbClr val="000000"/>
                </a:solidFill>
                <a:ea typeface="+mn-lt"/>
                <a:cs typeface="+mn-lt"/>
              </a:rPr>
              <a:t>Google Knowledge Graph, IBM Watson and Wikipedia)</a:t>
            </a:r>
            <a:endParaRPr lang="he-IL" sz="2000">
              <a:solidFill>
                <a:srgbClr val="000000"/>
              </a:solidFill>
              <a:cs typeface="Calibri"/>
            </a:endParaRPr>
          </a:p>
          <a:p>
            <a:pPr lvl="1"/>
            <a:r>
              <a:rPr lang="he-IL" sz="2000" dirty="0">
                <a:ea typeface="+mn-lt"/>
                <a:cs typeface="+mn-lt"/>
                <a:hlinkClick r:id="rId3"/>
              </a:rPr>
              <a:t>https://spacy.io/api/annotation#named-entities</a:t>
            </a:r>
            <a:endParaRPr lang="he-IL" sz="2000" dirty="0">
              <a:solidFill>
                <a:srgbClr val="000000"/>
              </a:solidFill>
              <a:cs typeface="Calibri"/>
            </a:endParaRPr>
          </a:p>
          <a:p>
            <a:pPr lvl="1"/>
            <a:endParaRPr lang="he-IL" sz="2000">
              <a:solidFill>
                <a:srgbClr val="000000"/>
              </a:solidFill>
              <a:cs typeface="Arial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B978E0E-18B4-4AE8-97ED-750475BFF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59" y="5879308"/>
            <a:ext cx="1557867" cy="90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073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ADCAB-CB4D-438B-99FA-4E2EE3E66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he-IL" sz="4000">
                <a:solidFill>
                  <a:srgbClr val="FFFFFF"/>
                </a:solidFill>
                <a:ea typeface="+mj-lt"/>
                <a:cs typeface="+mj-lt"/>
              </a:rPr>
              <a:t>Syntactic Parsing - Topic Modeling </a:t>
            </a:r>
            <a:endParaRPr lang="he-IL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433F2-FF08-4750-9D1F-8D2A30DC6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 vert="horz" lIns="91440" tIns="45720" rIns="91440" bIns="45720" rtlCol="1">
            <a:normAutofit/>
          </a:bodyPr>
          <a:lstStyle/>
          <a:p>
            <a:r>
              <a:rPr lang="he-IL" sz="1700">
                <a:solidFill>
                  <a:srgbClr val="000000"/>
                </a:solidFill>
                <a:cs typeface="Arial"/>
              </a:rPr>
              <a:t>זיהוי אוטומטי של נושא המופיע בטקסט (תהליך unsupervised)</a:t>
            </a:r>
            <a:endParaRPr lang="he-IL" sz="1700">
              <a:solidFill>
                <a:srgbClr val="000000"/>
              </a:solidFill>
            </a:endParaRPr>
          </a:p>
          <a:p>
            <a:r>
              <a:rPr lang="he-IL" sz="1700">
                <a:solidFill>
                  <a:srgbClr val="000000"/>
                </a:solidFill>
                <a:cs typeface="Arial"/>
              </a:rPr>
              <a:t>לדוגמא</a:t>
            </a:r>
          </a:p>
          <a:p>
            <a:pPr lvl="1"/>
            <a:r>
              <a:rPr lang="he-IL" sz="1700">
                <a:solidFill>
                  <a:srgbClr val="000000"/>
                </a:solidFill>
                <a:ea typeface="+mn-lt"/>
                <a:cs typeface="+mn-lt"/>
              </a:rPr>
              <a:t>“health”, “doctor”, “patient”, “hospital” for a topic – Healthcare</a:t>
            </a:r>
            <a:endParaRPr lang="he-IL" sz="1700">
              <a:solidFill>
                <a:srgbClr val="000000"/>
              </a:solidFill>
              <a:cs typeface="Arial"/>
            </a:endParaRPr>
          </a:p>
          <a:p>
            <a:pPr lvl="1"/>
            <a:r>
              <a:rPr lang="he-IL" sz="1700">
                <a:solidFill>
                  <a:srgbClr val="000000"/>
                </a:solidFill>
                <a:ea typeface="+mn-lt"/>
                <a:cs typeface="+mn-lt"/>
              </a:rPr>
              <a:t>“farm”, “crops”, “wheat” for a topic – “Farming”</a:t>
            </a:r>
            <a:endParaRPr lang="he-IL" sz="1700">
              <a:solidFill>
                <a:srgbClr val="000000"/>
              </a:solidFill>
              <a:cs typeface="Calibri"/>
            </a:endParaRPr>
          </a:p>
          <a:p>
            <a:pPr lvl="1"/>
            <a:r>
              <a:rPr lang="he-IL" sz="1700">
                <a:solidFill>
                  <a:srgbClr val="000000"/>
                </a:solidFill>
                <a:cs typeface="Calibri"/>
              </a:rPr>
              <a:t>השיטה הנפוצה ביותר לביצוע המידול היא </a:t>
            </a:r>
            <a:r>
              <a:rPr lang="he-IL" sz="1700">
                <a:solidFill>
                  <a:srgbClr val="000000"/>
                </a:solidFill>
                <a:ea typeface="+mn-lt"/>
                <a:cs typeface="+mn-lt"/>
              </a:rPr>
              <a:t>Latent Dirichlet Allocation (LDA)</a:t>
            </a:r>
            <a:endParaRPr lang="he-IL" sz="1700">
              <a:solidFill>
                <a:srgbClr val="000000"/>
              </a:solidFill>
              <a:cs typeface="Calibri"/>
            </a:endParaRPr>
          </a:p>
          <a:p>
            <a:endParaRPr lang="he-IL" sz="1700">
              <a:solidFill>
                <a:srgbClr val="000000"/>
              </a:solidFill>
              <a:cs typeface="Calibri"/>
            </a:endParaRPr>
          </a:p>
          <a:p>
            <a:r>
              <a:rPr lang="he-IL" sz="1700">
                <a:solidFill>
                  <a:srgbClr val="000000"/>
                </a:solidFill>
                <a:cs typeface="Calibri"/>
              </a:rPr>
              <a:t>קישור לדוגמא מפורטת של LDA </a:t>
            </a:r>
            <a:br>
              <a:rPr lang="he-IL" sz="1700">
                <a:solidFill>
                  <a:srgbClr val="000000"/>
                </a:solidFill>
                <a:cs typeface="Calibri"/>
              </a:rPr>
            </a:br>
            <a:r>
              <a:rPr lang="he-IL" sz="1700">
                <a:solidFill>
                  <a:srgbClr val="000000"/>
                </a:solidFill>
                <a:ea typeface="+mn-lt"/>
                <a:cs typeface="+mn-lt"/>
                <a:hlinkClick r:id="rId3"/>
              </a:rPr>
              <a:t>https://www.analyticsvidhya.com/blog/2016/08/beginners-guide-to-topic-modeling-in-python/</a:t>
            </a:r>
            <a:endParaRPr lang="he-IL" sz="1700">
              <a:solidFill>
                <a:srgbClr val="000000"/>
              </a:solidFill>
              <a:ea typeface="+mn-lt"/>
              <a:cs typeface="+mn-lt"/>
            </a:endParaRPr>
          </a:p>
          <a:p>
            <a:endParaRPr lang="he-IL" sz="1700">
              <a:solidFill>
                <a:srgbClr val="000000"/>
              </a:solidFill>
              <a:cs typeface="Arial"/>
            </a:endParaRPr>
          </a:p>
          <a:p>
            <a:endParaRPr lang="he-IL" sz="1700">
              <a:solidFill>
                <a:srgbClr val="000000"/>
              </a:solidFill>
              <a:cs typeface="Arial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55A1549-BC98-40B5-91AD-DFE9BB719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59" y="5879308"/>
            <a:ext cx="1557867" cy="90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72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83441-81D7-4B9A-91D4-F5B6A3DCA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he-IL">
                <a:ea typeface="+mj-lt"/>
                <a:cs typeface="+mj-lt"/>
              </a:rPr>
              <a:t>הקדמה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E6F83-3C1D-4453-8929-56870BB74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 sz="2200">
                <a:cs typeface="Arial"/>
              </a:rPr>
              <a:t>התחום מתחלק לשלושה חלקים</a:t>
            </a:r>
          </a:p>
          <a:p>
            <a:pPr lvl="1"/>
            <a:r>
              <a:rPr lang="he-IL" sz="2200">
                <a:cs typeface="Arial"/>
              </a:rPr>
              <a:t>Speech Recognition - תרגום שפה מדוברת לטקסט</a:t>
            </a:r>
          </a:p>
          <a:p>
            <a:pPr lvl="1"/>
            <a:r>
              <a:rPr lang="he-IL" sz="2200">
                <a:cs typeface="Arial"/>
              </a:rPr>
              <a:t>Natural Language Understanding - היכולת של מחשב להבין שפה (הבנת הנקרא), עיבוד טקסט, הבנת המשמעות שלו ושילוב עם ידע מוכר</a:t>
            </a:r>
          </a:p>
          <a:p>
            <a:pPr lvl="1"/>
            <a:r>
              <a:rPr lang="he-IL" sz="2200">
                <a:cs typeface="Arial"/>
              </a:rPr>
              <a:t>Natural Language Generation  - יצירה של שפה טבעית ע"י מחשב. הפיכת מידע לתוכן טקסטואלי, משמש ליצירת דוחות, סיכום טקסט וכ'ו</a:t>
            </a:r>
            <a:endParaRPr lang="he-IL" sz="2200" b="1">
              <a:cs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1CBE17E-C4B0-4BFB-B269-25169BD7A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273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E7362-9382-4705-B113-0524A418C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ea typeface="+mj-lt"/>
                <a:cs typeface="+mj-lt"/>
              </a:rPr>
              <a:t>Syntactic Parsing -  N-Grams as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0753-4243-4278-8F59-EF4B52F9B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>
                <a:ea typeface="+mn-lt"/>
                <a:cs typeface="+mn-lt"/>
              </a:rPr>
              <a:t>An n-gram is a contiguous sequence of n items from a given sequence of text</a:t>
            </a:r>
          </a:p>
          <a:p>
            <a:r>
              <a:rPr lang="he-IL">
                <a:cs typeface="Calibri"/>
              </a:rPr>
              <a:t>ניתן להשתמש ב-N-Grams לחישוב הסתברות להופעת צמדי מילים</a:t>
            </a:r>
            <a:endParaRPr lang="he-IL">
              <a:ea typeface="+mn-lt"/>
              <a:cs typeface="+mn-lt"/>
            </a:endParaRPr>
          </a:p>
          <a:p>
            <a:endParaRPr lang="he-IL">
              <a:cs typeface="Calibri"/>
            </a:endParaRPr>
          </a:p>
          <a:p>
            <a:endParaRPr lang="he-IL"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0D4D766-DA26-4EC2-97F9-5B8068401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574" y="3374827"/>
            <a:ext cx="7776546" cy="319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747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90EA63-2CD1-4D2D-8757-7A3C28F14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6086" y="2498147"/>
            <a:ext cx="6105194" cy="203105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he-IL" sz="4700">
                <a:solidFill>
                  <a:schemeClr val="bg1"/>
                </a:solidFill>
                <a:ea typeface="+mj-lt"/>
                <a:cs typeface="+mj-lt"/>
              </a:rPr>
              <a:t>Text parsing and Exploratory Data Analysis</a:t>
            </a:r>
            <a:endParaRPr lang="he-IL" sz="4700">
              <a:ea typeface="+mj-lt"/>
              <a:cs typeface="+mj-lt"/>
            </a:endParaRPr>
          </a:p>
          <a:p>
            <a:r>
              <a:rPr lang="he-IL" sz="4700" b="1">
                <a:solidFill>
                  <a:schemeClr val="bg1"/>
                </a:solidFill>
                <a:ea typeface="+mj-lt"/>
                <a:cs typeface="+mj-lt"/>
              </a:rPr>
              <a:t>  - Python Implantation</a:t>
            </a:r>
            <a:endParaRPr lang="he-IL" sz="4700" b="1">
              <a:solidFill>
                <a:schemeClr val="bg1"/>
              </a:solidFill>
              <a:cs typeface="Calibri Light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96AEE995-DE32-4963-8BD4-1B8EE440B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59" y="5879308"/>
            <a:ext cx="1557867" cy="90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008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34FB369-96CE-44F3-A712-25823735A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000" y="0"/>
            <a:ext cx="6096000" cy="6858000"/>
          </a:xfrm>
          <a:prstGeom prst="rect">
            <a:avLst/>
          </a:prstGeom>
          <a:solidFill>
            <a:schemeClr val="tx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91E1FF-92FE-4600-B83F-4F21916A2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376" y="964692"/>
            <a:ext cx="7761248" cy="1188720"/>
          </a:xfrm>
          <a:noFill/>
        </p:spPr>
        <p:txBody>
          <a:bodyPr>
            <a:normAutofit/>
          </a:bodyPr>
          <a:lstStyle/>
          <a:p>
            <a:pPr algn="ctr"/>
            <a:r>
              <a:rPr lang="he-IL" sz="4000">
                <a:ea typeface="+mj-lt"/>
                <a:cs typeface="+mj-lt"/>
              </a:rPr>
              <a:t>Word Embedding - text vectors</a:t>
            </a:r>
            <a:endParaRPr lang="he-IL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FACCB-B03A-4737-9A75-6A3FA7150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0600" y="2638044"/>
            <a:ext cx="5130800" cy="3101983"/>
          </a:xfrm>
        </p:spPr>
        <p:txBody>
          <a:bodyPr vert="horz" lIns="91440" tIns="45720" rIns="91440" bIns="45720" rtlCol="1" anchor="t">
            <a:normAutofit/>
          </a:bodyPr>
          <a:lstStyle/>
          <a:p>
            <a:r>
              <a:rPr lang="he-IL" sz="2000" err="1">
                <a:cs typeface="Arial"/>
              </a:rPr>
              <a:t>Word</a:t>
            </a:r>
            <a:r>
              <a:rPr lang="he-IL" sz="2000" dirty="0">
                <a:cs typeface="Arial"/>
              </a:rPr>
              <a:t> </a:t>
            </a:r>
            <a:r>
              <a:rPr lang="he-IL" sz="2000" err="1">
                <a:cs typeface="Arial"/>
              </a:rPr>
              <a:t>Embedding</a:t>
            </a:r>
            <a:r>
              <a:rPr lang="he-IL" sz="2000">
                <a:cs typeface="Arial"/>
              </a:rPr>
              <a:t> - הצגת מילים כווקטורים</a:t>
            </a:r>
          </a:p>
          <a:p>
            <a:pPr lvl="1"/>
            <a:r>
              <a:rPr lang="he-IL" sz="2000">
                <a:ea typeface="+mn-lt"/>
                <a:cs typeface="+mn-lt"/>
              </a:rPr>
              <a:t>Frequency based embedding</a:t>
            </a:r>
            <a:endParaRPr lang="he-IL" sz="2000" dirty="0">
              <a:ea typeface="+mn-lt"/>
              <a:cs typeface="Arial"/>
            </a:endParaRPr>
          </a:p>
          <a:p>
            <a:pPr lvl="2"/>
            <a:r>
              <a:rPr lang="he-IL" sz="1600">
                <a:ea typeface="+mn-lt"/>
                <a:cs typeface="Arial"/>
              </a:rPr>
              <a:t>One-hot vector</a:t>
            </a:r>
            <a:endParaRPr lang="he-IL" sz="1600" dirty="0">
              <a:ea typeface="+mn-lt"/>
              <a:cs typeface="Arial"/>
            </a:endParaRPr>
          </a:p>
          <a:p>
            <a:pPr lvl="2"/>
            <a:r>
              <a:rPr lang="he-IL" sz="1600" dirty="0">
                <a:ea typeface="+mn-lt"/>
                <a:cs typeface="Arial"/>
              </a:rPr>
              <a:t> </a:t>
            </a:r>
            <a:r>
              <a:rPr lang="he-IL" sz="1600">
                <a:ea typeface="+mn-lt"/>
                <a:cs typeface="Arial"/>
              </a:rPr>
              <a:t>count </a:t>
            </a:r>
            <a:r>
              <a:rPr lang="he-IL" sz="1600" err="1">
                <a:ea typeface="+mn-lt"/>
                <a:cs typeface="Arial"/>
              </a:rPr>
              <a:t>vector</a:t>
            </a:r>
            <a:r>
              <a:rPr lang="he-IL" sz="1600" dirty="0">
                <a:ea typeface="+mn-lt"/>
                <a:cs typeface="Arial"/>
              </a:rPr>
              <a:t> </a:t>
            </a:r>
            <a:endParaRPr lang="he-IL" sz="1600">
              <a:cs typeface="Arial"/>
            </a:endParaRPr>
          </a:p>
          <a:p>
            <a:pPr lvl="2"/>
            <a:r>
              <a:rPr lang="he-IL" sz="1600">
                <a:ea typeface="+mn-lt"/>
                <a:cs typeface="Arial"/>
              </a:rPr>
              <a:t>tf-idf</a:t>
            </a:r>
          </a:p>
          <a:p>
            <a:pPr lvl="2"/>
            <a:r>
              <a:rPr lang="he-IL" sz="1600">
                <a:ea typeface="+mn-lt"/>
                <a:cs typeface="+mn-lt"/>
              </a:rPr>
              <a:t>Co-Occurrence Matrix with a fixed context window</a:t>
            </a:r>
            <a:endParaRPr lang="he-IL" sz="1600" dirty="0">
              <a:ea typeface="+mn-lt"/>
              <a:cs typeface="Arial"/>
            </a:endParaRPr>
          </a:p>
          <a:p>
            <a:pPr lvl="1"/>
            <a:r>
              <a:rPr lang="he-IL" sz="1600">
                <a:ea typeface="+mn-lt"/>
                <a:cs typeface="+mn-lt"/>
              </a:rPr>
              <a:t>Prediction based embedding</a:t>
            </a:r>
          </a:p>
          <a:p>
            <a:pPr lvl="2"/>
            <a:r>
              <a:rPr lang="he-IL" sz="1200">
                <a:ea typeface="+mn-lt"/>
                <a:cs typeface="+mn-lt"/>
              </a:rPr>
              <a:t>Continuous Bag of Words(CBOW) l</a:t>
            </a:r>
            <a:endParaRPr lang="he-IL" sz="1200" dirty="0">
              <a:cs typeface="Calibri"/>
            </a:endParaRPr>
          </a:p>
          <a:p>
            <a:pPr lvl="2"/>
            <a:r>
              <a:rPr lang="he-IL" sz="1200">
                <a:ea typeface="+mn-lt"/>
                <a:cs typeface="+mn-lt"/>
              </a:rPr>
              <a:t>Skip-gram model</a:t>
            </a:r>
            <a:endParaRPr lang="he-IL" sz="1200" dirty="0">
              <a:cs typeface="Calibri"/>
            </a:endParaRPr>
          </a:p>
          <a:p>
            <a:pPr lvl="2"/>
            <a:endParaRPr lang="he-IL" sz="1200" dirty="0">
              <a:cs typeface="Calibri"/>
            </a:endParaRPr>
          </a:p>
        </p:txBody>
      </p:sp>
      <p:pic>
        <p:nvPicPr>
          <p:cNvPr id="7" name="Picture 7" descr="תמונה שמכילה טקסט&#10;&#10;תיאור שנוצר ברמת מהימנות גבוהה">
            <a:extLst>
              <a:ext uri="{FF2B5EF4-FFF2-40B4-BE49-F238E27FC236}">
                <a16:creationId xmlns:a16="http://schemas.microsoft.com/office/drawing/2014/main" id="{0A5A936F-B664-4A9B-80E6-861C1E2EB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72" y="5830631"/>
            <a:ext cx="150495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870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0E7136-809F-4998-9555-1BB77FFAD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One-hot vector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תמונה שמכילה צילום, אלקטרוניקה&#10;&#10;תיאור שנוצר ברמת מהימנות גבוהה">
            <a:extLst>
              <a:ext uri="{FF2B5EF4-FFF2-40B4-BE49-F238E27FC236}">
                <a16:creationId xmlns:a16="http://schemas.microsoft.com/office/drawing/2014/main" id="{36191FD7-253A-447E-9219-348AC0E540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819745"/>
            <a:ext cx="6553545" cy="5226451"/>
          </a:xfrm>
          <a:prstGeom prst="rect">
            <a:avLst/>
          </a:prstGeom>
        </p:spPr>
      </p:pic>
      <p:pic>
        <p:nvPicPr>
          <p:cNvPr id="6" name="Picture 7" descr="תמונה שמכילה טקסט&#10;&#10;תיאור שנוצר ברמת מהימנות גבוהה">
            <a:extLst>
              <a:ext uri="{FF2B5EF4-FFF2-40B4-BE49-F238E27FC236}">
                <a16:creationId xmlns:a16="http://schemas.microsoft.com/office/drawing/2014/main" id="{1FD472C0-25AB-4B86-9B94-A21121627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72" y="5830631"/>
            <a:ext cx="1504950" cy="866775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45D0707F-5621-480B-99CF-6A347C64F3A2}"/>
              </a:ext>
            </a:extLst>
          </p:cNvPr>
          <p:cNvSpPr txBox="1"/>
          <p:nvPr/>
        </p:nvSpPr>
        <p:spPr>
          <a:xfrm>
            <a:off x="5263954" y="6262598"/>
            <a:ext cx="49818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e-IL" b="1">
                <a:solidFill>
                  <a:srgbClr val="FF0000"/>
                </a:solidFill>
                <a:cs typeface="Arial"/>
              </a:rPr>
              <a:t>דוגמא למימוש בפייתון one_hot_vector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509093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4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95ED1872-60EC-459B-A7C7-142748A6B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486" y="246080"/>
            <a:ext cx="7466405" cy="5967131"/>
          </a:xfrm>
          <a:prstGeom prst="rect">
            <a:avLst/>
          </a:prstGeom>
        </p:spPr>
      </p:pic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C33DEDE-21E2-441D-B05C-B2933751B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7827" y="2691749"/>
            <a:ext cx="10515600" cy="4351338"/>
          </a:xfrm>
        </p:spPr>
        <p:txBody>
          <a:bodyPr vert="horz" lIns="91440" tIns="45720" rIns="91440" bIns="45720" rtlCol="1" anchor="t">
            <a:normAutofit fontScale="92500" lnSpcReduction="20000"/>
          </a:bodyPr>
          <a:lstStyle/>
          <a:p>
            <a:endParaRPr lang="he-IL" dirty="0">
              <a:ea typeface="+mn-lt"/>
              <a:cs typeface="+mn-lt"/>
            </a:endParaRPr>
          </a:p>
          <a:p>
            <a:endParaRPr lang="he-IL" dirty="0">
              <a:ea typeface="+mn-lt"/>
              <a:cs typeface="+mn-lt"/>
            </a:endParaRPr>
          </a:p>
          <a:p>
            <a:endParaRPr lang="he-IL" dirty="0">
              <a:ea typeface="+mn-lt"/>
              <a:cs typeface="+mn-lt"/>
            </a:endParaRPr>
          </a:p>
          <a:p>
            <a:endParaRPr lang="he-IL" dirty="0">
              <a:ea typeface="+mn-lt"/>
              <a:cs typeface="+mn-lt"/>
            </a:endParaRPr>
          </a:p>
          <a:p>
            <a:endParaRPr lang="he-IL" dirty="0">
              <a:ea typeface="+mn-lt"/>
              <a:cs typeface="+mn-lt"/>
            </a:endParaRPr>
          </a:p>
          <a:p>
            <a:endParaRPr lang="he-IL" dirty="0">
              <a:ea typeface="+mn-lt"/>
              <a:cs typeface="+mn-lt"/>
            </a:endParaRPr>
          </a:p>
          <a:p>
            <a:endParaRPr lang="he-IL" dirty="0">
              <a:ea typeface="+mn-lt"/>
              <a:cs typeface="+mn-lt"/>
            </a:endParaRPr>
          </a:p>
          <a:p>
            <a:endParaRPr lang="he-IL" dirty="0">
              <a:ea typeface="+mn-lt"/>
              <a:cs typeface="+mn-lt"/>
            </a:endParaRPr>
          </a:p>
          <a:p>
            <a:endParaRPr lang="he-IL" dirty="0">
              <a:ea typeface="+mn-lt"/>
              <a:cs typeface="+mn-lt"/>
            </a:endParaRPr>
          </a:p>
          <a:p>
            <a:r>
              <a:rPr lang="he-IL" dirty="0">
                <a:ea typeface="+mn-lt"/>
                <a:cs typeface="+mn-lt"/>
                <a:hlinkClick r:id="rId3"/>
              </a:rPr>
              <a:t>https://keras.io/preprocessing/text/</a:t>
            </a:r>
            <a:endParaRPr lang="he-IL"/>
          </a:p>
          <a:p>
            <a:endParaRPr lang="he-IL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24819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4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F124FDF2-C67F-43B6-BA26-E2ADAFC78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508" y="210098"/>
            <a:ext cx="9021741" cy="5977130"/>
          </a:xfrm>
          <a:prstGeom prst="rect">
            <a:avLst/>
          </a:prstGeom>
        </p:spPr>
      </p:pic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C33DEDE-21E2-441D-B05C-B2933751B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9762"/>
            <a:ext cx="10515600" cy="4351338"/>
          </a:xfrm>
        </p:spPr>
        <p:txBody>
          <a:bodyPr vert="horz" lIns="91440" tIns="45720" rIns="91440" bIns="45720" rtlCol="1" anchor="t">
            <a:normAutofit lnSpcReduction="10000"/>
          </a:bodyPr>
          <a:lstStyle/>
          <a:p>
            <a:endParaRPr lang="he-IL" dirty="0">
              <a:ea typeface="+mn-lt"/>
              <a:cs typeface="+mn-lt"/>
            </a:endParaRPr>
          </a:p>
          <a:p>
            <a:endParaRPr lang="he-IL" dirty="0">
              <a:ea typeface="+mn-lt"/>
              <a:cs typeface="+mn-lt"/>
            </a:endParaRPr>
          </a:p>
          <a:p>
            <a:endParaRPr lang="he-IL" dirty="0">
              <a:ea typeface="+mn-lt"/>
              <a:cs typeface="+mn-lt"/>
            </a:endParaRPr>
          </a:p>
          <a:p>
            <a:endParaRPr lang="he-IL" dirty="0">
              <a:ea typeface="+mn-lt"/>
              <a:cs typeface="+mn-lt"/>
            </a:endParaRPr>
          </a:p>
          <a:p>
            <a:endParaRPr lang="he-IL" dirty="0">
              <a:ea typeface="+mn-lt"/>
              <a:cs typeface="+mn-lt"/>
            </a:endParaRPr>
          </a:p>
          <a:p>
            <a:endParaRPr lang="he-IL" dirty="0">
              <a:ea typeface="+mn-lt"/>
              <a:cs typeface="+mn-lt"/>
            </a:endParaRPr>
          </a:p>
          <a:p>
            <a:endParaRPr lang="he-IL" dirty="0">
              <a:ea typeface="+mn-lt"/>
              <a:cs typeface="+mn-lt"/>
            </a:endParaRPr>
          </a:p>
          <a:p>
            <a:endParaRPr lang="he-IL" dirty="0">
              <a:ea typeface="+mn-lt"/>
              <a:cs typeface="+mn-lt"/>
            </a:endParaRPr>
          </a:p>
          <a:p>
            <a:r>
              <a:rPr lang="he-IL" dirty="0">
                <a:ea typeface="+mn-lt"/>
                <a:cs typeface="+mn-lt"/>
                <a:hlinkClick r:id="rId3"/>
              </a:rPr>
              <a:t>https://keras.rstudio.com/reference/pad_sequences.html</a:t>
            </a:r>
            <a:endParaRPr lang="he-IL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5373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10">
            <a:extLst>
              <a:ext uri="{FF2B5EF4-FFF2-40B4-BE49-F238E27FC236}">
                <a16:creationId xmlns:a16="http://schemas.microsoft.com/office/drawing/2014/main" id="{0700D48D-C9AA-4000-A912-29A4FEA98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5138" y="394887"/>
            <a:ext cx="5720862" cy="606822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0B73E6-D598-4841-AB5A-F48B3100B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604" y="1053042"/>
            <a:ext cx="4458424" cy="30683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/>
            <a:r>
              <a:rPr lang="en-US" sz="6000">
                <a:solidFill>
                  <a:srgbClr val="FFFFFF"/>
                </a:solidFill>
              </a:rPr>
              <a:t>Count Vector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F142479-7AAE-4F8E-ABCE-D3F1E140E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428" y="4122985"/>
            <a:ext cx="5390093" cy="1212771"/>
          </a:xfrm>
          <a:prstGeom prst="rect">
            <a:avLst/>
          </a:prstGeom>
        </p:spPr>
      </p:pic>
      <p:cxnSp>
        <p:nvCxnSpPr>
          <p:cNvPr id="58" name="Straight Connector 12">
            <a:extLst>
              <a:ext uri="{FF2B5EF4-FFF2-40B4-BE49-F238E27FC236}">
                <a16:creationId xmlns:a16="http://schemas.microsoft.com/office/drawing/2014/main" id="{805E69BC-D844-4AB5-9E35-ED458EE29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9184178" y="1874520"/>
            <a:ext cx="0" cy="310896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14">
            <a:extLst>
              <a:ext uri="{FF2B5EF4-FFF2-40B4-BE49-F238E27FC236}">
                <a16:creationId xmlns:a16="http://schemas.microsoft.com/office/drawing/2014/main" id="{4312C673-8179-457E-AD2A-D1FAE4CC9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14009" y="4201833"/>
            <a:ext cx="340042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>
            <a:extLst>
              <a:ext uri="{FF2B5EF4-FFF2-40B4-BE49-F238E27FC236}">
                <a16:creationId xmlns:a16="http://schemas.microsoft.com/office/drawing/2014/main" id="{DD36BEBC-8280-4AC0-90B8-3D13EDF926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93428" y="1383945"/>
            <a:ext cx="5390093" cy="1441849"/>
          </a:xfrm>
          <a:prstGeom prst="rect">
            <a:avLst/>
          </a:prstGeom>
        </p:spPr>
      </p:pic>
      <p:pic>
        <p:nvPicPr>
          <p:cNvPr id="3" name="Picture 4" descr="תמונה שמכילה טקסט&#10;&#10;תיאור שנוצר ברמת מהימנות גבוהה">
            <a:extLst>
              <a:ext uri="{FF2B5EF4-FFF2-40B4-BE49-F238E27FC236}">
                <a16:creationId xmlns:a16="http://schemas.microsoft.com/office/drawing/2014/main" id="{081C91E3-AE65-4D89-A778-B8544BF00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18" y="5546656"/>
            <a:ext cx="1504950" cy="866775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4625C3E5-01EA-4392-BC90-C1691EC33CF0}"/>
              </a:ext>
            </a:extLst>
          </p:cNvPr>
          <p:cNvSpPr txBox="1"/>
          <p:nvPr/>
        </p:nvSpPr>
        <p:spPr>
          <a:xfrm>
            <a:off x="5263954" y="6262598"/>
            <a:ext cx="49818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e-IL" b="1">
                <a:solidFill>
                  <a:srgbClr val="FF0000"/>
                </a:solidFill>
                <a:cs typeface="Arial"/>
              </a:rPr>
              <a:t>דוגמא למימוש בפייתון CountVector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78423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856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1AF4A0-15AB-4E50-945B-644B726AE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02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he-IL" sz="2800">
                <a:solidFill>
                  <a:schemeClr val="bg1"/>
                </a:solidFill>
                <a:cs typeface="Times New Roman"/>
              </a:rPr>
              <a:t>TF-IDF</a:t>
            </a:r>
            <a:endParaRPr lang="he-IL" sz="2800">
              <a:solidFill>
                <a:schemeClr val="bg1"/>
              </a:solidFill>
            </a:endParaRPr>
          </a:p>
        </p:txBody>
      </p:sp>
      <p:pic>
        <p:nvPicPr>
          <p:cNvPr id="6" name="Picture 6" descr="תמונה שמכילה חיה, ציפור מים&#10;&#10;תיאור שנוצר ברמת מהימנות גבוהה">
            <a:extLst>
              <a:ext uri="{FF2B5EF4-FFF2-40B4-BE49-F238E27FC236}">
                <a16:creationId xmlns:a16="http://schemas.microsoft.com/office/drawing/2014/main" id="{1E3E5FBE-7BB7-48FA-BAA5-D48D71D92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63" y="1059222"/>
            <a:ext cx="6250769" cy="457868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E1A01-4DA0-458A-B859-37CCA1BA6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2028" y="2638044"/>
            <a:ext cx="3363974" cy="3415622"/>
          </a:xfrm>
        </p:spPr>
        <p:txBody>
          <a:bodyPr vert="horz" lIns="91440" tIns="45720" rIns="91440" bIns="45720" rtlCol="1">
            <a:normAutofit/>
          </a:bodyPr>
          <a:lstStyle/>
          <a:p>
            <a:r>
              <a:rPr lang="he-IL" sz="2000">
                <a:solidFill>
                  <a:schemeClr val="bg1"/>
                </a:solidFill>
                <a:cs typeface="Calibri"/>
              </a:rPr>
              <a:t>TD-IDF הוא מודל למשקול של פריטי מידע (נרמול)</a:t>
            </a:r>
          </a:p>
          <a:p>
            <a:r>
              <a:rPr lang="he-IL" sz="2000">
                <a:solidFill>
                  <a:schemeClr val="bg1"/>
                </a:solidFill>
                <a:cs typeface="Calibri"/>
              </a:rPr>
              <a:t>בעזרת המודל ניתן להציג מידע טקסטואלי ע"פ תדירות ההופעה של המילים</a:t>
            </a:r>
          </a:p>
          <a:p>
            <a:r>
              <a:rPr lang="he-IL" sz="2000">
                <a:solidFill>
                  <a:schemeClr val="bg1"/>
                </a:solidFill>
                <a:cs typeface="Calibri"/>
              </a:rPr>
              <a:t>לציין כי מודל זה אינו לוקח בחשבון את סדר הופעת המילים</a:t>
            </a:r>
          </a:p>
          <a:p>
            <a:pPr marL="0" indent="0">
              <a:buNone/>
            </a:pPr>
            <a:endParaRPr lang="he-IL" sz="20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4" name="Picture 4" descr="תמונה שמכילה טקסט&#10;&#10;תיאור שנוצר ברמת מהימנות גבוהה">
            <a:extLst>
              <a:ext uri="{FF2B5EF4-FFF2-40B4-BE49-F238E27FC236}">
                <a16:creationId xmlns:a16="http://schemas.microsoft.com/office/drawing/2014/main" id="{F7C0A9F5-BA18-424B-AD2E-4C20EC89A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48" y="5906357"/>
            <a:ext cx="1504950" cy="866775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CACFE24C-CF00-4FEB-80DB-C27EEC2EC442}"/>
              </a:ext>
            </a:extLst>
          </p:cNvPr>
          <p:cNvSpPr txBox="1"/>
          <p:nvPr/>
        </p:nvSpPr>
        <p:spPr>
          <a:xfrm>
            <a:off x="1808923" y="6205803"/>
            <a:ext cx="49818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e-IL" b="1">
                <a:solidFill>
                  <a:srgbClr val="FF0000"/>
                </a:solidFill>
                <a:cs typeface="Arial"/>
              </a:rPr>
              <a:t>דוגמא למימוש בפייתון Tf-Idf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28506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EA830-2937-4820-916C-4A1C38628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6387102" cy="1325563"/>
          </a:xfrm>
        </p:spPr>
        <p:txBody>
          <a:bodyPr>
            <a:normAutofit/>
          </a:bodyPr>
          <a:lstStyle/>
          <a:p>
            <a:r>
              <a:rPr lang="he-IL">
                <a:ea typeface="+mj-lt"/>
                <a:cs typeface="+mj-lt"/>
              </a:rPr>
              <a:t>TF-IDF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B603C46B-C182-4D68-A207-CDBA64E75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2" y="2871982"/>
            <a:ext cx="6382657" cy="3181684"/>
          </a:xfrm>
        </p:spPr>
        <p:txBody>
          <a:bodyPr vert="horz" lIns="91440" tIns="45720" rIns="91440" bIns="45720" rtlCol="1" anchor="t">
            <a:normAutofit/>
          </a:bodyPr>
          <a:lstStyle/>
          <a:p>
            <a:r>
              <a:rPr lang="he-IL" sz="1500">
                <a:ea typeface="+mn-lt"/>
                <a:cs typeface="+mn-lt"/>
              </a:rPr>
              <a:t>Term Frequency ,TF</a:t>
            </a:r>
            <a:endParaRPr lang="en-US" sz="1500">
              <a:ea typeface="+mn-lt"/>
              <a:cs typeface="+mn-lt"/>
            </a:endParaRPr>
          </a:p>
          <a:p>
            <a:pPr lvl="1"/>
            <a:r>
              <a:rPr lang="he-IL" sz="1500">
                <a:cs typeface="Calibri"/>
              </a:rPr>
              <a:t>התדירות של מילה בתוך המשפט</a:t>
            </a:r>
          </a:p>
          <a:p>
            <a:pPr lvl="1"/>
            <a:r>
              <a:rPr lang="he-IL" sz="1500">
                <a:cs typeface="Calibri"/>
              </a:rPr>
              <a:t>כמות הפעמים שמילה (t) מופיעה במשפט (d)</a:t>
            </a:r>
            <a:br>
              <a:rPr lang="he-IL" sz="1500">
                <a:cs typeface="Calibri"/>
              </a:rPr>
            </a:br>
            <a:r>
              <a:rPr lang="he-IL" sz="1500">
                <a:cs typeface="Calibri"/>
              </a:rPr>
              <a:t>מתוך סך המילים המופיעות במשפטים </a:t>
            </a:r>
            <a:endParaRPr lang="he-IL" sz="1500">
              <a:ea typeface="+mn-lt"/>
              <a:cs typeface="+mn-lt"/>
            </a:endParaRPr>
          </a:p>
          <a:p>
            <a:endParaRPr lang="he-IL" sz="1500">
              <a:ea typeface="+mn-lt"/>
              <a:cs typeface="+mn-lt"/>
            </a:endParaRPr>
          </a:p>
          <a:p>
            <a:r>
              <a:rPr lang="he-IL" sz="1500">
                <a:ea typeface="+mn-lt"/>
                <a:cs typeface="+mn-lt"/>
              </a:rPr>
              <a:t>Inverse Document Frequency, IDF</a:t>
            </a:r>
            <a:endParaRPr lang="he-IL" sz="1500">
              <a:cs typeface="Calibri" panose="020F0502020204030204"/>
            </a:endParaRPr>
          </a:p>
          <a:p>
            <a:pPr lvl="1"/>
            <a:r>
              <a:rPr lang="he-IL" sz="1500">
                <a:ea typeface="+mn-lt"/>
                <a:cs typeface="+mn-lt"/>
              </a:rPr>
              <a:t>מדד לכמות המידע שהמילה מספקת, האם היא נפוצה או נדירה</a:t>
            </a:r>
          </a:p>
          <a:p>
            <a:pPr lvl="1"/>
            <a:r>
              <a:rPr lang="he-IL" sz="1500">
                <a:cs typeface="Calibri" panose="020F0502020204030204"/>
              </a:rPr>
              <a:t>N - סך כל המשפטים בתוך ה-dataset</a:t>
            </a:r>
          </a:p>
          <a:p>
            <a:pPr lvl="1"/>
            <a:r>
              <a:rPr lang="he-IL" sz="1500">
                <a:cs typeface="Calibri" panose="020F0502020204030204"/>
              </a:rPr>
              <a:t>nt - מספר המשפטים בתוך ה-dataset המכילים את המילה</a:t>
            </a:r>
          </a:p>
          <a:p>
            <a:endParaRPr lang="he-IL" sz="1500">
              <a:cs typeface="Calibri" panose="020F0502020204030204"/>
            </a:endParaRPr>
          </a:p>
          <a:p>
            <a:r>
              <a:rPr lang="he-IL" sz="1500">
                <a:cs typeface="Calibri" panose="020F0502020204030204"/>
              </a:rPr>
              <a:t>Tf-Idf = tf*idf</a:t>
            </a:r>
          </a:p>
          <a:p>
            <a:pPr lvl="1"/>
            <a:endParaRPr lang="he-IL" sz="1500">
              <a:cs typeface="Calibri" panose="020F0502020204030204"/>
            </a:endParaRPr>
          </a:p>
          <a:p>
            <a:endParaRPr lang="he-IL" sz="1500">
              <a:cs typeface="Calibri" panose="020F0502020204030204"/>
            </a:endParaRPr>
          </a:p>
          <a:p>
            <a:endParaRPr lang="he-IL" sz="1500">
              <a:cs typeface="Arial"/>
            </a:endParaRPr>
          </a:p>
        </p:txBody>
      </p:sp>
      <p:sp>
        <p:nvSpPr>
          <p:cNvPr id="35" name="Freeform: Shape 37">
            <a:extLst>
              <a:ext uri="{FF2B5EF4-FFF2-40B4-BE49-F238E27FC236}">
                <a16:creationId xmlns:a16="http://schemas.microsoft.com/office/drawing/2014/main" id="{2C6A2225-94AF-4BC4-98F4-77746E7B1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5108" y="1"/>
            <a:ext cx="4666892" cy="3612937"/>
          </a:xfrm>
          <a:custGeom>
            <a:avLst/>
            <a:gdLst>
              <a:gd name="connsiteX0" fmla="*/ 192227 w 4666892"/>
              <a:gd name="connsiteY0" fmla="*/ 0 h 3612937"/>
              <a:gd name="connsiteX1" fmla="*/ 4666892 w 4666892"/>
              <a:gd name="connsiteY1" fmla="*/ 0 h 3612937"/>
              <a:gd name="connsiteX2" fmla="*/ 4666892 w 4666892"/>
              <a:gd name="connsiteY2" fmla="*/ 2643684 h 3612937"/>
              <a:gd name="connsiteX3" fmla="*/ 4657487 w 4666892"/>
              <a:gd name="connsiteY3" fmla="*/ 2656262 h 3612937"/>
              <a:gd name="connsiteX4" fmla="*/ 2628900 w 4666892"/>
              <a:gd name="connsiteY4" fmla="*/ 3612937 h 3612937"/>
              <a:gd name="connsiteX5" fmla="*/ 0 w 4666892"/>
              <a:gd name="connsiteY5" fmla="*/ 984037 h 3612937"/>
              <a:gd name="connsiteX6" fmla="*/ 118190 w 4666892"/>
              <a:gd name="connsiteY6" fmla="*/ 202283 h 361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6892" h="3612937">
                <a:moveTo>
                  <a:pt x="192227" y="0"/>
                </a:moveTo>
                <a:lnTo>
                  <a:pt x="4666892" y="0"/>
                </a:lnTo>
                <a:lnTo>
                  <a:pt x="4666892" y="2643684"/>
                </a:lnTo>
                <a:lnTo>
                  <a:pt x="4657487" y="2656262"/>
                </a:lnTo>
                <a:cubicBezTo>
                  <a:pt x="4175308" y="3240527"/>
                  <a:pt x="3445594" y="3612937"/>
                  <a:pt x="2628900" y="3612937"/>
                </a:cubicBezTo>
                <a:cubicBezTo>
                  <a:pt x="1176999" y="3612937"/>
                  <a:pt x="0" y="2435938"/>
                  <a:pt x="0" y="984037"/>
                </a:cubicBezTo>
                <a:cubicBezTo>
                  <a:pt x="0" y="711806"/>
                  <a:pt x="41379" y="449239"/>
                  <a:pt x="118190" y="2022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9">
            <a:extLst>
              <a:ext uri="{FF2B5EF4-FFF2-40B4-BE49-F238E27FC236}">
                <a16:creationId xmlns:a16="http://schemas.microsoft.com/office/drawing/2014/main" id="{46EA0402-5843-4D53-BF9C-BE7205812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89830" y="1"/>
            <a:ext cx="4502173" cy="3448219"/>
          </a:xfrm>
          <a:custGeom>
            <a:avLst/>
            <a:gdLst>
              <a:gd name="connsiteX0" fmla="*/ 205627 w 4502173"/>
              <a:gd name="connsiteY0" fmla="*/ 0 h 3448219"/>
              <a:gd name="connsiteX1" fmla="*/ 4502173 w 4502173"/>
              <a:gd name="connsiteY1" fmla="*/ 0 h 3448219"/>
              <a:gd name="connsiteX2" fmla="*/ 4502173 w 4502173"/>
              <a:gd name="connsiteY2" fmla="*/ 2368934 h 3448219"/>
              <a:gd name="connsiteX3" fmla="*/ 4365663 w 4502173"/>
              <a:gd name="connsiteY3" fmla="*/ 2551486 h 3448219"/>
              <a:gd name="connsiteX4" fmla="*/ 2464181 w 4502173"/>
              <a:gd name="connsiteY4" fmla="*/ 3448219 h 3448219"/>
              <a:gd name="connsiteX5" fmla="*/ 0 w 4502173"/>
              <a:gd name="connsiteY5" fmla="*/ 984038 h 3448219"/>
              <a:gd name="connsiteX6" fmla="*/ 193648 w 4502173"/>
              <a:gd name="connsiteY6" fmla="*/ 24867 h 3448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73" h="3448219">
                <a:moveTo>
                  <a:pt x="205627" y="0"/>
                </a:moveTo>
                <a:lnTo>
                  <a:pt x="4502173" y="0"/>
                </a:lnTo>
                <a:lnTo>
                  <a:pt x="4502173" y="2368934"/>
                </a:lnTo>
                <a:lnTo>
                  <a:pt x="4365663" y="2551486"/>
                </a:lnTo>
                <a:cubicBezTo>
                  <a:pt x="3913696" y="3099144"/>
                  <a:pt x="3229704" y="3448219"/>
                  <a:pt x="2464181" y="3448219"/>
                </a:cubicBezTo>
                <a:cubicBezTo>
                  <a:pt x="1103251" y="3448219"/>
                  <a:pt x="0" y="2344968"/>
                  <a:pt x="0" y="984038"/>
                </a:cubicBezTo>
                <a:cubicBezTo>
                  <a:pt x="0" y="643806"/>
                  <a:pt x="68954" y="319678"/>
                  <a:pt x="193648" y="248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48F5915-2CE1-4F74-88C5-D4366893D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4737" y="3918051"/>
            <a:ext cx="3587263" cy="2939948"/>
          </a:xfrm>
          <a:custGeom>
            <a:avLst/>
            <a:gdLst>
              <a:gd name="connsiteX0" fmla="*/ 2070613 w 3587263"/>
              <a:gd name="connsiteY0" fmla="*/ 0 h 2939948"/>
              <a:gd name="connsiteX1" fmla="*/ 3534758 w 3587263"/>
              <a:gd name="connsiteY1" fmla="*/ 606469 h 2939948"/>
              <a:gd name="connsiteX2" fmla="*/ 3587263 w 3587263"/>
              <a:gd name="connsiteY2" fmla="*/ 664240 h 2939948"/>
              <a:gd name="connsiteX3" fmla="*/ 3587263 w 3587263"/>
              <a:gd name="connsiteY3" fmla="*/ 2939948 h 2939948"/>
              <a:gd name="connsiteX4" fmla="*/ 193241 w 3587263"/>
              <a:gd name="connsiteY4" fmla="*/ 2939948 h 2939948"/>
              <a:gd name="connsiteX5" fmla="*/ 162719 w 3587263"/>
              <a:gd name="connsiteY5" fmla="*/ 2876589 h 2939948"/>
              <a:gd name="connsiteX6" fmla="*/ 0 w 3587263"/>
              <a:gd name="connsiteY6" fmla="*/ 2070613 h 2939948"/>
              <a:gd name="connsiteX7" fmla="*/ 2070613 w 3587263"/>
              <a:gd name="connsiteY7" fmla="*/ 0 h 2939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7263" h="2939948">
                <a:moveTo>
                  <a:pt x="2070613" y="0"/>
                </a:moveTo>
                <a:cubicBezTo>
                  <a:pt x="2642397" y="0"/>
                  <a:pt x="3160050" y="231761"/>
                  <a:pt x="3534758" y="606469"/>
                </a:cubicBezTo>
                <a:lnTo>
                  <a:pt x="3587263" y="664240"/>
                </a:lnTo>
                <a:lnTo>
                  <a:pt x="3587263" y="2939948"/>
                </a:lnTo>
                <a:lnTo>
                  <a:pt x="193241" y="2939948"/>
                </a:lnTo>
                <a:lnTo>
                  <a:pt x="162719" y="2876589"/>
                </a:lnTo>
                <a:cubicBezTo>
                  <a:pt x="57940" y="2628865"/>
                  <a:pt x="0" y="2356505"/>
                  <a:pt x="0" y="2070613"/>
                </a:cubicBezTo>
                <a:cubicBezTo>
                  <a:pt x="0" y="927045"/>
                  <a:pt x="927045" y="0"/>
                  <a:pt x="2070613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1B43EC4-7D6F-44CA-82DD-103883D23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8827" y="4082142"/>
            <a:ext cx="3423175" cy="2775859"/>
          </a:xfrm>
          <a:custGeom>
            <a:avLst/>
            <a:gdLst>
              <a:gd name="connsiteX0" fmla="*/ 1906524 w 3423175"/>
              <a:gd name="connsiteY0" fmla="*/ 0 h 2775859"/>
              <a:gd name="connsiteX1" fmla="*/ 3377691 w 3423175"/>
              <a:gd name="connsiteY1" fmla="*/ 693798 h 2775859"/>
              <a:gd name="connsiteX2" fmla="*/ 3423175 w 3423175"/>
              <a:gd name="connsiteY2" fmla="*/ 754624 h 2775859"/>
              <a:gd name="connsiteX3" fmla="*/ 3423175 w 3423175"/>
              <a:gd name="connsiteY3" fmla="*/ 2775859 h 2775859"/>
              <a:gd name="connsiteX4" fmla="*/ 211114 w 3423175"/>
              <a:gd name="connsiteY4" fmla="*/ 2775859 h 2775859"/>
              <a:gd name="connsiteX5" fmla="*/ 149824 w 3423175"/>
              <a:gd name="connsiteY5" fmla="*/ 2648629 h 2775859"/>
              <a:gd name="connsiteX6" fmla="*/ 0 w 3423175"/>
              <a:gd name="connsiteY6" fmla="*/ 1906524 h 2775859"/>
              <a:gd name="connsiteX7" fmla="*/ 1906524 w 3423175"/>
              <a:gd name="connsiteY7" fmla="*/ 0 h 277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20" descr="תמונה שמכילה אובייקט&#10;&#10;תיאור שנוצר ברמת מהימנות גבוהה מאוד">
            <a:extLst>
              <a:ext uri="{FF2B5EF4-FFF2-40B4-BE49-F238E27FC236}">
                <a16:creationId xmlns:a16="http://schemas.microsoft.com/office/drawing/2014/main" id="{72AC30CE-4FCB-41FD-941B-02A7F63A1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239" y="486563"/>
            <a:ext cx="3165873" cy="165337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369B73C-3AD5-4DD9-8CC6-9AA2F0327A0D}"/>
              </a:ext>
            </a:extLst>
          </p:cNvPr>
          <p:cNvSpPr txBox="1">
            <a:spLocks/>
          </p:cNvSpPr>
          <p:nvPr/>
        </p:nvSpPr>
        <p:spPr>
          <a:xfrm>
            <a:off x="1302026" y="168837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 anchor="t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e-IL">
              <a:cs typeface="Calibri"/>
            </a:endParaRPr>
          </a:p>
        </p:txBody>
      </p:sp>
      <p:pic>
        <p:nvPicPr>
          <p:cNvPr id="22" name="Picture 22" descr="תמונה שמכילה אובייקט&#10;&#10;תיאור שנוצר ברמת מהימנות גבוהה">
            <a:extLst>
              <a:ext uri="{FF2B5EF4-FFF2-40B4-BE49-F238E27FC236}">
                <a16:creationId xmlns:a16="http://schemas.microsoft.com/office/drawing/2014/main" id="{35E4B3FE-91BF-4D74-B4A4-FFAEC6561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2889" y="4666317"/>
            <a:ext cx="2292030" cy="2062354"/>
          </a:xfrm>
          <a:prstGeom prst="rect">
            <a:avLst/>
          </a:prstGeom>
        </p:spPr>
      </p:pic>
      <p:pic>
        <p:nvPicPr>
          <p:cNvPr id="3" name="Picture 3" descr="תמונה שמכילה טקסט&#10;&#10;תיאור שנוצר ברמת מהימנות גבוהה">
            <a:extLst>
              <a:ext uri="{FF2B5EF4-FFF2-40B4-BE49-F238E27FC236}">
                <a16:creationId xmlns:a16="http://schemas.microsoft.com/office/drawing/2014/main" id="{9B928FC1-4A5B-4E78-84D9-A05CCC425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13" y="5863761"/>
            <a:ext cx="150495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772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30B55-C8C6-4FCE-840B-E020993CA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he-IL" dirty="0">
                <a:ea typeface="+mj-lt"/>
                <a:cs typeface="+mj-lt"/>
              </a:rPr>
              <a:t>TF-IDF</a:t>
            </a: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77896151-136A-47DA-B550-FAEE7689C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318" y="1166714"/>
            <a:ext cx="5479033" cy="1369349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37C27E00-2223-43C1-BC69-800DF2C0B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056" y="2941271"/>
            <a:ext cx="7293793" cy="3667779"/>
          </a:xfrm>
          <a:prstGeom prst="rect">
            <a:avLst/>
          </a:prstGeom>
        </p:spPr>
      </p:pic>
      <p:pic>
        <p:nvPicPr>
          <p:cNvPr id="20" name="Picture 20" descr="תמונה שמכילה טקסט&#10;&#10;תיאור שנוצר ברמת מהימנות גבוהה">
            <a:extLst>
              <a:ext uri="{FF2B5EF4-FFF2-40B4-BE49-F238E27FC236}">
                <a16:creationId xmlns:a16="http://schemas.microsoft.com/office/drawing/2014/main" id="{8F030029-A865-4072-AD26-E2E8B53DB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8623" y="5832865"/>
            <a:ext cx="150495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75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6A4AD1-0804-4E27-B836-CD5A60F1D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he-IL">
                <a:solidFill>
                  <a:srgbClr val="FFFFFF"/>
                </a:solidFill>
                <a:cs typeface="Times New Roman"/>
              </a:rPr>
              <a:t>למה NLP מורכב?</a:t>
            </a:r>
            <a:endParaRPr lang="he-IL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C103DF8-44F6-4E3E-B4B0-42D8E5AB37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373607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45159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07A2D-A467-4838-9BA4-75BC9F14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4" y="1286934"/>
            <a:ext cx="9618132" cy="790147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Co-Occurrence Matrix with a fixed context window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A4F03A-40B7-48C8-9898-BDD4F0267BA2}"/>
              </a:ext>
            </a:extLst>
          </p:cNvPr>
          <p:cNvSpPr txBox="1">
            <a:spLocks/>
          </p:cNvSpPr>
          <p:nvPr/>
        </p:nvSpPr>
        <p:spPr>
          <a:xfrm>
            <a:off x="1286934" y="2365002"/>
            <a:ext cx="9618132" cy="1536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2400" i="1"/>
              <a:t>penny wise and pound foolish</a:t>
            </a:r>
            <a:endParaRPr lang="en-US" sz="2400"/>
          </a:p>
          <a:p>
            <a:pPr algn="l" rtl="0"/>
            <a:r>
              <a:rPr lang="en-US" sz="2400" i="1"/>
              <a:t>a penny saved is a penny earned</a:t>
            </a:r>
          </a:p>
          <a:p>
            <a:pPr algn="l" rtl="0"/>
            <a:r>
              <a:rPr lang="en-US" sz="2400" i="1"/>
              <a:t>bigram frequency</a:t>
            </a:r>
          </a:p>
          <a:p>
            <a:pPr algn="l" rtl="0"/>
            <a:endParaRPr lang="en-US" sz="2400" i="1"/>
          </a:p>
          <a:p>
            <a:pPr algn="l" rtl="0"/>
            <a:endParaRPr lang="en-US" sz="2400"/>
          </a:p>
        </p:txBody>
      </p:sp>
      <p:pic>
        <p:nvPicPr>
          <p:cNvPr id="4" name="Picture 4" descr="תמונה שמכילה אור&#10;&#10;תיאור שנוצר ברמת מהימנות גבוהה">
            <a:extLst>
              <a:ext uri="{FF2B5EF4-FFF2-40B4-BE49-F238E27FC236}">
                <a16:creationId xmlns:a16="http://schemas.microsoft.com/office/drawing/2014/main" id="{A30CF152-FA00-4569-AE02-A675CFCDA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6566" y="4449958"/>
            <a:ext cx="10270436" cy="1660318"/>
          </a:xfrm>
          <a:prstGeom prst="rect">
            <a:avLst/>
          </a:prstGeom>
        </p:spPr>
      </p:pic>
      <p:pic>
        <p:nvPicPr>
          <p:cNvPr id="3" name="Picture 20" descr="תמונה שמכילה טקסט&#10;&#10;תיאור שנוצר ברמת מהימנות גבוהה">
            <a:extLst>
              <a:ext uri="{FF2B5EF4-FFF2-40B4-BE49-F238E27FC236}">
                <a16:creationId xmlns:a16="http://schemas.microsoft.com/office/drawing/2014/main" id="{BA75EE77-7440-4FDA-9C84-95C04A039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23" y="5832865"/>
            <a:ext cx="150495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551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249347-C85C-40E5-817F-1E246534C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2053" y="365125"/>
            <a:ext cx="11973707" cy="1325563"/>
          </a:xfrm>
        </p:spPr>
        <p:txBody>
          <a:bodyPr>
            <a:normAutofit/>
          </a:bodyPr>
          <a:lstStyle/>
          <a:p>
            <a:r>
              <a:rPr lang="he-IL">
                <a:cs typeface="Calibri Light"/>
              </a:rPr>
              <a:t>Co-Occurrence Matrix with a fixed context window </a:t>
            </a:r>
            <a:endParaRPr lang="he-IL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93B82-E097-47ED-80D3-F4D4C0C18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 vert="horz" lIns="91440" tIns="45720" rIns="91440" bIns="45720" rtlCol="1" anchor="t">
            <a:normAutofit/>
          </a:bodyPr>
          <a:lstStyle/>
          <a:p>
            <a:r>
              <a:rPr lang="he-IL" sz="2000">
                <a:ea typeface="+mn-lt"/>
                <a:cs typeface="+mn-lt"/>
              </a:rPr>
              <a:t>בהינתן מספר מילים = N יש צורך בטבלה של N*N לצורך יצוג bigram של כל צרופי המילים האפשריות</a:t>
            </a:r>
            <a:endParaRPr lang="en-US" sz="2000">
              <a:ea typeface="+mn-lt"/>
              <a:cs typeface="+mn-lt"/>
            </a:endParaRPr>
          </a:p>
          <a:p>
            <a:r>
              <a:rPr lang="he-IL" sz="2000">
                <a:ea typeface="+mn-lt"/>
                <a:cs typeface="+mn-lt"/>
              </a:rPr>
              <a:t>טבלה זו "דלילה" כיוון שרוב הערכים בה הם 0 , וכן היא גדולה ומכילה מידע רב</a:t>
            </a:r>
          </a:p>
          <a:p>
            <a:r>
              <a:rPr lang="he-IL" sz="2000">
                <a:ea typeface="+mn-lt"/>
                <a:cs typeface="+mn-lt"/>
              </a:rPr>
              <a:t>לצורך פתרון בעיה זו:</a:t>
            </a:r>
            <a:endParaRPr lang="en-US" sz="2000">
              <a:ea typeface="+mn-lt"/>
              <a:cs typeface="+mn-lt"/>
            </a:endParaRPr>
          </a:p>
          <a:p>
            <a:pPr lvl="1"/>
            <a:r>
              <a:rPr lang="he-IL" sz="2000">
                <a:ea typeface="+mn-lt"/>
                <a:cs typeface="+mn-lt"/>
              </a:rPr>
              <a:t>הטבלה מומרת לטבלת הסתברויות </a:t>
            </a:r>
            <a:endParaRPr lang="en-US" sz="2000">
              <a:ea typeface="+mn-lt"/>
              <a:cs typeface="+mn-lt"/>
            </a:endParaRPr>
          </a:p>
          <a:p>
            <a:pPr lvl="1"/>
            <a:r>
              <a:rPr lang="he-IL" sz="2000">
                <a:ea typeface="+mn-lt"/>
                <a:cs typeface="+mn-lt"/>
              </a:rPr>
              <a:t>מבוצע PCA לצורך הורדת המימד</a:t>
            </a:r>
          </a:p>
          <a:p>
            <a:r>
              <a:rPr lang="he-IL" sz="2000">
                <a:cs typeface="Calibri"/>
              </a:rPr>
              <a:t>שיטה זו משמרת את הקשר הסמנטי בין המילים (איש קרוב יותר לאשה מאשר לתפוח) אולם חסרונה הוא בצורך באכסון המידע</a:t>
            </a:r>
            <a:endParaRPr lang="he-IL" sz="2000">
              <a:ea typeface="+mn-lt"/>
              <a:cs typeface="+mn-lt"/>
            </a:endParaRPr>
          </a:p>
          <a:p>
            <a:r>
              <a:rPr lang="he-IL" sz="2000">
                <a:ea typeface="+mn-lt"/>
                <a:cs typeface="+mn-lt"/>
              </a:rPr>
              <a:t>לכל מילה יש ווקטור המייצג אותה</a:t>
            </a:r>
          </a:p>
          <a:p>
            <a:r>
              <a:rPr lang="he-IL" sz="2000">
                <a:ea typeface="+mn-lt"/>
                <a:cs typeface="+mn-lt"/>
              </a:rPr>
              <a:t>בשיטה זו נעשה שימוש בעיקר בבעיות-unsupervised של Topic Modeling או Cluster </a:t>
            </a:r>
            <a:endParaRPr lang="he-IL" sz="2000" dirty="0">
              <a:ea typeface="+mn-lt"/>
              <a:cs typeface="+mn-lt"/>
            </a:endParaRPr>
          </a:p>
        </p:txBody>
      </p:sp>
      <p:pic>
        <p:nvPicPr>
          <p:cNvPr id="4" name="Picture 20" descr="תמונה שמכילה טקסט&#10;&#10;תיאור שנוצר ברמת מהימנות גבוהה">
            <a:extLst>
              <a:ext uri="{FF2B5EF4-FFF2-40B4-BE49-F238E27FC236}">
                <a16:creationId xmlns:a16="http://schemas.microsoft.com/office/drawing/2014/main" id="{20175DB7-2A55-405E-AB5B-AB66B2C5B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23" y="5832865"/>
            <a:ext cx="150495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67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10E243-C52D-4083-80C0-097BF137B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en-US" sz="5400">
                <a:solidFill>
                  <a:srgbClr val="FFFFFF"/>
                </a:solidFill>
              </a:rPr>
              <a:t>Prediction based methods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>
            <a:extLst>
              <a:ext uri="{FF2B5EF4-FFF2-40B4-BE49-F238E27FC236}">
                <a16:creationId xmlns:a16="http://schemas.microsoft.com/office/drawing/2014/main" id="{6DD61512-4470-4A77-AFF7-48B681770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7" y="3109396"/>
            <a:ext cx="5455917" cy="263248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>
            <a:extLst>
              <a:ext uri="{FF2B5EF4-FFF2-40B4-BE49-F238E27FC236}">
                <a16:creationId xmlns:a16="http://schemas.microsoft.com/office/drawing/2014/main" id="{A03B5ACB-6870-4AE5-8263-00F27A393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107982"/>
            <a:ext cx="5649966" cy="2417595"/>
          </a:xfrm>
          <a:prstGeom prst="rect">
            <a:avLst/>
          </a:prstGeom>
        </p:spPr>
      </p:pic>
      <p:pic>
        <p:nvPicPr>
          <p:cNvPr id="3" name="Picture 20" descr="תמונה שמכילה טקסט&#10;&#10;תיאור שנוצר ברמת מהימנות גבוהה">
            <a:extLst>
              <a:ext uri="{FF2B5EF4-FFF2-40B4-BE49-F238E27FC236}">
                <a16:creationId xmlns:a16="http://schemas.microsoft.com/office/drawing/2014/main" id="{CD885B26-F3F1-470E-B8D4-13B3582BAC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8623" y="5832865"/>
            <a:ext cx="150495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9916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046534-0312-4CCF-BC82-5E088BC1E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he-IL">
                <a:solidFill>
                  <a:srgbClr val="FFFFFF"/>
                </a:solidFill>
                <a:ea typeface="+mj-lt"/>
                <a:cs typeface="+mj-lt"/>
              </a:rPr>
              <a:t>Applications of frequency based methods</a:t>
            </a:r>
            <a:endParaRPr lang="he-IL">
              <a:solidFill>
                <a:srgbClr val="FFFFFF"/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D28B39A-FF91-4F0B-8D7B-A4405ACC48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479615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Picture 20" descr="תמונה שמכילה טקסט&#10;&#10;תיאור שנוצר ברמת מהימנות גבוהה">
            <a:extLst>
              <a:ext uri="{FF2B5EF4-FFF2-40B4-BE49-F238E27FC236}">
                <a16:creationId xmlns:a16="http://schemas.microsoft.com/office/drawing/2014/main" id="{C31E3DD5-8F0D-4DF5-8E86-1EE98B88AF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623" y="5832865"/>
            <a:ext cx="150495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8749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B201F0-6699-4780-9C46-C57488A09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en-US" sz="3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Continuous Bag of Words (CBOW) Vs Skip-gram model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8" descr="תמונה שמכילה טקסט&#10;&#10;תיאור שנוצר ברמת מהימנות גבוהה">
            <a:extLst>
              <a:ext uri="{FF2B5EF4-FFF2-40B4-BE49-F238E27FC236}">
                <a16:creationId xmlns:a16="http://schemas.microsoft.com/office/drawing/2014/main" id="{CA7A5322-6460-49F8-B2DE-FD567AA59B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4456" y="2410303"/>
            <a:ext cx="9518185" cy="3997637"/>
          </a:xfrm>
          <a:prstGeom prst="rect">
            <a:avLst/>
          </a:prstGeom>
        </p:spPr>
      </p:pic>
      <p:pic>
        <p:nvPicPr>
          <p:cNvPr id="3" name="Picture 20" descr="תמונה שמכילה טקסט&#10;&#10;תיאור שנוצר ברמת מהימנות גבוהה">
            <a:extLst>
              <a:ext uri="{FF2B5EF4-FFF2-40B4-BE49-F238E27FC236}">
                <a16:creationId xmlns:a16="http://schemas.microsoft.com/office/drawing/2014/main" id="{87E5BED1-98B0-4C56-91F0-4E07F20F0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23" y="5832865"/>
            <a:ext cx="150495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938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B4254-04EB-4B36-9205-175EA9DC3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he-IL" sz="4000">
                <a:ea typeface="+mj-lt"/>
                <a:cs typeface="+mj-lt"/>
              </a:rPr>
              <a:t>WordToVec</a:t>
            </a:r>
            <a:endParaRPr lang="he-IL" sz="40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09574-8E4D-4682-ACE9-7F8299E39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 vert="horz" lIns="91440" tIns="45720" rIns="91440" bIns="45720" rtlCol="1">
            <a:normAutofit/>
          </a:bodyPr>
          <a:lstStyle/>
          <a:p>
            <a:r>
              <a:rPr lang="he-IL" sz="2000">
                <a:cs typeface="Calibri"/>
              </a:rPr>
              <a:t>WordToVec היא ספריית פייתון המממשת </a:t>
            </a:r>
            <a:r>
              <a:rPr lang="he-IL" sz="2000">
                <a:ea typeface="+mn-lt"/>
                <a:cs typeface="+mn-lt"/>
              </a:rPr>
              <a:t>predictive embedding model</a:t>
            </a:r>
          </a:p>
          <a:p>
            <a:r>
              <a:rPr lang="he-IL" sz="2000">
                <a:cs typeface="Calibri"/>
              </a:rPr>
              <a:t>לספריה יש את שני הארכיטקטורות, </a:t>
            </a:r>
            <a:r>
              <a:rPr lang="he-IL" sz="2000">
                <a:ea typeface="+mn-lt"/>
                <a:cs typeface="+mn-lt"/>
              </a:rPr>
              <a:t>CBOW and Skip-gram model </a:t>
            </a:r>
          </a:p>
          <a:p>
            <a:r>
              <a:rPr lang="he-IL" sz="2000">
                <a:cs typeface="Calibri"/>
              </a:rPr>
              <a:t>הספריה מקבלת כמויות גדולות של טקסט ויוצרת מרחב בו כל מילה מיוצגת כווקטור</a:t>
            </a:r>
          </a:p>
          <a:p>
            <a:r>
              <a:rPr lang="he-IL" sz="2000">
                <a:cs typeface="Calibri"/>
              </a:rPr>
              <a:t>מילים דומות החולקות הקשרים דומים יהיו קרובות אחת לשניה במרחב</a:t>
            </a:r>
          </a:p>
          <a:p>
            <a:r>
              <a:rPr lang="he-IL" sz="2000">
                <a:cs typeface="Calibri"/>
              </a:rPr>
              <a:t>כאשר המילים מיוצגות כווקטורים ניתן לבצע עליהם פעולות </a:t>
            </a:r>
            <a:r>
              <a:rPr lang="he-IL" sz="2000">
                <a:ea typeface="+mn-lt"/>
                <a:cs typeface="+mn-lt"/>
              </a:rPr>
              <a:t>אריתמטיות וכן להשוות בינהם</a:t>
            </a:r>
            <a:endParaRPr lang="he-IL" sz="2000">
              <a:cs typeface="Calibri"/>
            </a:endParaRPr>
          </a:p>
          <a:p>
            <a:endParaRPr lang="he-IL" sz="2000">
              <a:cs typeface="Calibri"/>
            </a:endParaRPr>
          </a:p>
        </p:txBody>
      </p:sp>
      <p:pic>
        <p:nvPicPr>
          <p:cNvPr id="5" name="Picture 20" descr="תמונה שמכילה טקסט&#10;&#10;תיאור שנוצר ברמת מהימנות גבוהה">
            <a:extLst>
              <a:ext uri="{FF2B5EF4-FFF2-40B4-BE49-F238E27FC236}">
                <a16:creationId xmlns:a16="http://schemas.microsoft.com/office/drawing/2014/main" id="{02D2BB26-101D-403F-8E69-F12692332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23" y="5832865"/>
            <a:ext cx="150495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788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E74EE4-2FCC-4816-B342-192CB7622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he-IL" sz="5400" dirty="0" err="1">
                <a:solidFill>
                  <a:schemeClr val="bg1"/>
                </a:solidFill>
                <a:cs typeface="Calibri Light"/>
              </a:rPr>
              <a:t>Feature</a:t>
            </a:r>
            <a:r>
              <a:rPr lang="he-IL" sz="54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he-IL" sz="5400" dirty="0" err="1">
                <a:solidFill>
                  <a:schemeClr val="bg1"/>
                </a:solidFill>
                <a:cs typeface="Calibri Light"/>
              </a:rPr>
              <a:t>Engineering</a:t>
            </a:r>
            <a:r>
              <a:rPr lang="he-IL" sz="5400" dirty="0">
                <a:solidFill>
                  <a:schemeClr val="bg1"/>
                </a:solidFill>
                <a:cs typeface="Calibri Light"/>
              </a:rPr>
              <a:t> </a:t>
            </a:r>
            <a:r>
              <a:rPr lang="he-IL" sz="5400" dirty="0" err="1">
                <a:solidFill>
                  <a:schemeClr val="bg1"/>
                </a:solidFill>
                <a:cs typeface="Calibri Light"/>
              </a:rPr>
              <a:t>Python</a:t>
            </a:r>
            <a:r>
              <a:rPr lang="he-IL" sz="54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he-IL" sz="5400" dirty="0" err="1">
                <a:solidFill>
                  <a:schemeClr val="bg1"/>
                </a:solidFill>
                <a:cs typeface="Calibri Light"/>
              </a:rPr>
              <a:t>Implementation</a:t>
            </a:r>
            <a:endParaRPr lang="he-IL" dirty="0" err="1">
              <a:solidFill>
                <a:schemeClr val="bg1"/>
              </a:solidFill>
              <a:cs typeface="Times New Roman"/>
            </a:endParaRPr>
          </a:p>
        </p:txBody>
      </p:sp>
      <p:pic>
        <p:nvPicPr>
          <p:cNvPr id="4" name="Picture 20" descr="תמונה שמכילה טקסט&#10;&#10;תיאור שנוצר ברמת מהימנות גבוהה">
            <a:extLst>
              <a:ext uri="{FF2B5EF4-FFF2-40B4-BE49-F238E27FC236}">
                <a16:creationId xmlns:a16="http://schemas.microsoft.com/office/drawing/2014/main" id="{4F21BB64-0CA8-417C-9796-48BACA4E8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23" y="5832865"/>
            <a:ext cx="150495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45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E74EE4-2FCC-4816-B342-192CB7622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he-IL" sz="5400">
                <a:solidFill>
                  <a:schemeClr val="bg1"/>
                </a:solidFill>
                <a:cs typeface="Calibri Light"/>
              </a:rPr>
              <a:t>Word Embedding Python Implementation</a:t>
            </a:r>
            <a:endParaRPr lang="he-IL">
              <a:solidFill>
                <a:schemeClr val="bg1"/>
              </a:solidFill>
              <a:cs typeface="Times New Roman"/>
            </a:endParaRPr>
          </a:p>
        </p:txBody>
      </p:sp>
      <p:pic>
        <p:nvPicPr>
          <p:cNvPr id="4" name="Picture 20" descr="תמונה שמכילה טקסט&#10;&#10;תיאור שנוצר ברמת מהימנות גבוהה">
            <a:extLst>
              <a:ext uri="{FF2B5EF4-FFF2-40B4-BE49-F238E27FC236}">
                <a16:creationId xmlns:a16="http://schemas.microsoft.com/office/drawing/2014/main" id="{4F21BB64-0CA8-417C-9796-48BACA4E8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23" y="5832865"/>
            <a:ext cx="150495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73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61B4410-EC97-434F-A3AF-5267D8161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ea typeface="+mj-lt"/>
                <a:cs typeface="+mj-lt"/>
              </a:rPr>
              <a:t>תובנות מתרגיל 3</a:t>
            </a:r>
            <a:endParaRPr lang="he-IL">
              <a:cs typeface="Calibri Light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B11D9E8-C1AE-4DCA-9708-30E759F87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>
                <a:cs typeface="Arial"/>
              </a:rPr>
              <a:t>בשימוש ב-Random Forest יש ייתרון בעיבוד הנתונים כ-Count או Tf-Idf לעומת One-Hot vector כיוון ש-Random Forest לא יכול ללמוד מההקשר של המילים</a:t>
            </a:r>
            <a:endParaRPr lang="he-IL" dirty="0">
              <a:cs typeface="Arial"/>
            </a:endParaRPr>
          </a:p>
          <a:p>
            <a:r>
              <a:rPr lang="he-IL">
                <a:cs typeface="Arial"/>
              </a:rPr>
              <a:t>ל-Tf-Idf יש ייתרון על פני Count כיוון שיש אינפורמציה נוספת המתקבלת מהנרמול</a:t>
            </a:r>
          </a:p>
          <a:p>
            <a:r>
              <a:rPr lang="he-IL">
                <a:cs typeface="Arial"/>
              </a:rPr>
              <a:t>כמות המילים הנדרשות לקבלת תוצאה מירבית אינה בהכרח מס' המילים המקסימאלי</a:t>
            </a:r>
            <a:endParaRPr lang="he-IL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2058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D2E88-C151-4358-89AF-1DF78A342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cs typeface="Times New Roman"/>
              </a:rPr>
              <a:t>מבוא קצר ל- </a:t>
            </a:r>
            <a:r>
              <a:rPr lang="he-IL" dirty="0" err="1">
                <a:cs typeface="Times New Roman"/>
              </a:rPr>
              <a:t>Deep</a:t>
            </a:r>
            <a:r>
              <a:rPr lang="he-IL" dirty="0">
                <a:cs typeface="Times New Roman"/>
              </a:rPr>
              <a:t> </a:t>
            </a:r>
            <a:r>
              <a:rPr lang="he-IL" dirty="0" err="1">
                <a:cs typeface="Times New Roman"/>
              </a:rPr>
              <a:t>Learning</a:t>
            </a:r>
            <a:endParaRPr lang="he-IL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CFE65-3F84-465A-A2CF-156D49696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>
                <a:cs typeface="Arial"/>
              </a:rPr>
              <a:t>מכונה לומדת מבצעת המרה של המידע הנכנס למידע יוצא בעל משמעות  -</a:t>
            </a:r>
            <a:r>
              <a:rPr lang="he-IL" dirty="0">
                <a:cs typeface="Arial"/>
              </a:rPr>
              <a:t> </a:t>
            </a:r>
            <a:r>
              <a:rPr lang="he-IL">
                <a:ea typeface="+mn-lt"/>
                <a:cs typeface="+mn-lt"/>
              </a:rPr>
              <a:t>meaningfully transform data</a:t>
            </a:r>
            <a:endParaRPr lang="he-IL" dirty="0">
              <a:cs typeface="Arial"/>
            </a:endParaRPr>
          </a:p>
          <a:p>
            <a:r>
              <a:rPr lang="he-IL">
                <a:cs typeface="Calibri"/>
              </a:rPr>
              <a:t>המכונה עושה זאת ע"י שינוי של התצוגה (Representation) של המידע כך שיהיה יותר קרוב אל הערך המצופה, layered representations learning</a:t>
            </a:r>
            <a:endParaRPr lang="en-US">
              <a:ea typeface="+mn-lt"/>
              <a:cs typeface="+mn-lt"/>
            </a:endParaRPr>
          </a:p>
          <a:p>
            <a:endParaRPr lang="he-IL" dirty="0">
              <a:ea typeface="+mn-lt"/>
              <a:cs typeface="+mn-lt"/>
            </a:endParaRPr>
          </a:p>
          <a:p>
            <a:endParaRPr lang="he-IL" dirty="0">
              <a:cs typeface="Calibri"/>
            </a:endParaRPr>
          </a:p>
          <a:p>
            <a:endParaRPr lang="he-IL" dirty="0">
              <a:cs typeface="Calibri"/>
            </a:endParaRPr>
          </a:p>
          <a:p>
            <a:endParaRPr lang="he-IL" dirty="0">
              <a:cs typeface="Arial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90F5E76-FB85-4607-A461-0293A3D34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54" y="3275890"/>
            <a:ext cx="4910877" cy="3680791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3CAA8AF-05C1-493F-8279-07700F07C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380" y="3678455"/>
            <a:ext cx="5492376" cy="308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427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690A9-08CC-49B6-97D1-49F8C9AAA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he-IL">
                <a:ea typeface="+mj-lt"/>
                <a:cs typeface="+mj-lt"/>
              </a:rPr>
              <a:t>ניתוח סמנטי ותחבירי - Syntactic &amp; Semantic Analysis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72112-6F0C-4C5E-86E2-8DAA0C014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 sz="2000">
                <a:cs typeface="Arial"/>
              </a:rPr>
              <a:t>ניתוח סמנטי ותחבירי הם שתי טכניקות להבנה של שפה טבעית</a:t>
            </a:r>
          </a:p>
          <a:p>
            <a:r>
              <a:rPr lang="he-IL" sz="2000">
                <a:cs typeface="Arial"/>
              </a:rPr>
              <a:t>משפט מורכב מחלק תחבירי וחלק סמנטי, כאשר החלק התחבירי אחראי על המבנה הדקדוקי של הטקסט והסמנטי מתייחס למשמעות שמועברת ע"י המשפט</a:t>
            </a:r>
          </a:p>
          <a:p>
            <a:r>
              <a:rPr lang="he-IL" sz="2000">
                <a:cs typeface="Arial"/>
              </a:rPr>
              <a:t>משפט התקין מבחינה תחבירית לא מחייב שיהיה תקין מבחינת הסמנטיקה</a:t>
            </a:r>
            <a:endParaRPr lang="he-IL" sz="2000">
              <a:cs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32E0942-073A-449B-A532-4A47F50A3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314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1D550-3CBE-4C94-894B-AB578C7E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ea typeface="+mj-lt"/>
                <a:cs typeface="+mj-lt"/>
              </a:rPr>
              <a:t>מבוא קצר ל- Deep 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3C846-3038-446A-AAB3-4C1776281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>
                <a:ea typeface="+mn-lt"/>
                <a:cs typeface="+mn-lt"/>
              </a:rPr>
              <a:t>neural networks מורכב משכבות הבנויות אחת על השניה בצורה היררכית</a:t>
            </a:r>
          </a:p>
          <a:p>
            <a:r>
              <a:rPr lang="he-IL">
                <a:ea typeface="+mn-lt"/>
                <a:cs typeface="+mn-lt"/>
              </a:rPr>
              <a:t>For our purposes, deep learning is a mathematical framework</a:t>
            </a:r>
            <a:endParaRPr lang="he-IL" dirty="0">
              <a:cs typeface="Calibri"/>
            </a:endParaRPr>
          </a:p>
          <a:p>
            <a:r>
              <a:rPr lang="he-IL">
                <a:ea typeface="+mn-lt"/>
                <a:cs typeface="+mn-lt"/>
              </a:rPr>
              <a:t>for learning representations from data</a:t>
            </a:r>
          </a:p>
          <a:p>
            <a:endParaRPr lang="he-IL" dirty="0"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1155B58-F25C-4B35-BD9A-528F35627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725" y="3563961"/>
            <a:ext cx="6775647" cy="314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9251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A1150-8253-4A79-8472-7C9617479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he-IL" sz="2800">
                <a:solidFill>
                  <a:schemeClr val="bg1"/>
                </a:solidFill>
                <a:cs typeface="Calibri Light"/>
              </a:rPr>
              <a:t>מבוא קצר ל- Deep Learning</a:t>
            </a:r>
            <a:endParaRPr lang="he-IL" sz="2800">
              <a:solidFill>
                <a:schemeClr val="bg1"/>
              </a:solidFill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9DD1B-33F0-4175-9073-EAF4257A2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1">
            <a:normAutofit/>
          </a:bodyPr>
          <a:lstStyle/>
          <a:p>
            <a:r>
              <a:rPr lang="he-IL" sz="2000">
                <a:solidFill>
                  <a:schemeClr val="bg1"/>
                </a:solidFill>
                <a:ea typeface="+mn-lt"/>
                <a:cs typeface="+mn-lt"/>
              </a:rPr>
              <a:t>You can think of a deep network as a multistage</a:t>
            </a:r>
            <a:endParaRPr lang="he-IL" sz="2000">
              <a:solidFill>
                <a:schemeClr val="bg1"/>
              </a:solidFill>
            </a:endParaRPr>
          </a:p>
          <a:p>
            <a:r>
              <a:rPr lang="he-IL" sz="2000">
                <a:solidFill>
                  <a:schemeClr val="bg1"/>
                </a:solidFill>
                <a:ea typeface="+mn-lt"/>
                <a:cs typeface="+mn-lt"/>
              </a:rPr>
              <a:t>information-distillation operation, where information goes through successive filters</a:t>
            </a:r>
            <a:endParaRPr lang="he-IL" sz="2000">
              <a:solidFill>
                <a:schemeClr val="bg1"/>
              </a:solidFill>
            </a:endParaRPr>
          </a:p>
          <a:p>
            <a:r>
              <a:rPr lang="he-IL" sz="2000">
                <a:solidFill>
                  <a:schemeClr val="bg1"/>
                </a:solidFill>
                <a:ea typeface="+mn-lt"/>
                <a:cs typeface="+mn-lt"/>
              </a:rPr>
              <a:t>and comes out increasingly purified (that is, useful with regard to some task).</a:t>
            </a:r>
          </a:p>
          <a:p>
            <a:endParaRPr lang="he-IL" sz="20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4" name="Picture 4" descr="תמונה שמכילה טקסט&#10;&#10;תיאור שנוצר ברמת מהימנות גבוהה">
            <a:extLst>
              <a:ext uri="{FF2B5EF4-FFF2-40B4-BE49-F238E27FC236}">
                <a16:creationId xmlns:a16="http://schemas.microsoft.com/office/drawing/2014/main" id="{3BE61061-67CE-4F8F-A386-51E0FA2DB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528030"/>
            <a:ext cx="6250769" cy="364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293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D0F655-84B6-4EC2-97EF-DD01F8884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he-IL" sz="4000">
                <a:solidFill>
                  <a:srgbClr val="FFFFFF"/>
                </a:solidFill>
                <a:ea typeface="+mj-lt"/>
                <a:cs typeface="+mj-lt"/>
              </a:rPr>
              <a:t>Data representations for neural networks</a:t>
            </a:r>
            <a:endParaRPr lang="he-IL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E2FAF-30D9-4068-A02D-6109B6FF1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6931" y="2962451"/>
            <a:ext cx="2779954" cy="2820012"/>
          </a:xfrm>
        </p:spPr>
        <p:txBody>
          <a:bodyPr vert="horz" lIns="91440" tIns="45720" rIns="91440" bIns="45720" rtlCol="1" anchor="t">
            <a:normAutofit/>
          </a:bodyPr>
          <a:lstStyle/>
          <a:p>
            <a:r>
              <a:rPr lang="he-IL" sz="1200">
                <a:ea typeface="+mn-lt"/>
                <a:cs typeface="+mn-lt"/>
              </a:rPr>
              <a:t>Scalars (0D tensors) l - מכיל מספר בודד </a:t>
            </a:r>
            <a:endParaRPr lang="he-IL" sz="1200">
              <a:cs typeface="Calibri"/>
            </a:endParaRPr>
          </a:p>
          <a:p>
            <a:pPr marL="0" indent="0">
              <a:buNone/>
            </a:pPr>
            <a:endParaRPr lang="he-IL" sz="1200" dirty="0">
              <a:ea typeface="+mn-lt"/>
              <a:cs typeface="Arial"/>
            </a:endParaRPr>
          </a:p>
          <a:p>
            <a:r>
              <a:rPr lang="he-IL" sz="1200">
                <a:ea typeface="+mn-lt"/>
                <a:cs typeface="+mn-lt"/>
              </a:rPr>
              <a:t>Vectors (1D tensors)l - מערך של מספרים </a:t>
            </a:r>
            <a:endParaRPr lang="he-IL" sz="1200"/>
          </a:p>
          <a:p>
            <a:endParaRPr lang="he-IL" sz="1200"/>
          </a:p>
          <a:p>
            <a:r>
              <a:rPr lang="he-IL" sz="1200">
                <a:ea typeface="+mn-lt"/>
                <a:cs typeface="+mn-lt"/>
              </a:rPr>
              <a:t>Matrices (2D tensors)l - מכיל מערך של ווקטורים </a:t>
            </a:r>
            <a:endParaRPr lang="he-IL" sz="1200"/>
          </a:p>
          <a:p>
            <a:endParaRPr lang="he-IL" sz="1200"/>
          </a:p>
          <a:p>
            <a:r>
              <a:rPr lang="he-IL" sz="1200">
                <a:ea typeface="+mn-lt"/>
                <a:cs typeface="+mn-lt"/>
              </a:rPr>
              <a:t>3D tensors and higher-dimensional tensors l - מערך של מטריצות </a:t>
            </a:r>
          </a:p>
          <a:p>
            <a:endParaRPr lang="he-IL" sz="1200" dirty="0">
              <a:cs typeface="Calibri"/>
            </a:endParaRPr>
          </a:p>
        </p:txBody>
      </p:sp>
      <p:pic>
        <p:nvPicPr>
          <p:cNvPr id="4" name="תמונה 4">
            <a:extLst>
              <a:ext uri="{FF2B5EF4-FFF2-40B4-BE49-F238E27FC236}">
                <a16:creationId xmlns:a16="http://schemas.microsoft.com/office/drawing/2014/main" id="{D0D4A534-F883-456E-8DA5-946EBBD1F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451" y="3090022"/>
            <a:ext cx="6691698" cy="237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421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F50F1D57-91AF-48A9-A788-A2DAD6433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he-IL" sz="2800">
                <a:solidFill>
                  <a:schemeClr val="bg1"/>
                </a:solidFill>
                <a:ea typeface="+mj-lt"/>
                <a:cs typeface="+mj-lt"/>
              </a:rPr>
              <a:t>Anatomy of a neural network</a:t>
            </a:r>
            <a:endParaRPr lang="he-IL" sz="2800">
              <a:solidFill>
                <a:schemeClr val="bg1"/>
              </a:solidFill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7AF6564-6F88-45BD-B677-8273989D5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1">
            <a:normAutofit/>
          </a:bodyPr>
          <a:lstStyle/>
          <a:p>
            <a:r>
              <a:rPr lang="he-IL" sz="2000">
                <a:solidFill>
                  <a:schemeClr val="bg1"/>
                </a:solidFill>
                <a:cs typeface="Arial"/>
              </a:rPr>
              <a:t>שכבות (Layers) המתלכדות לרשת (Network) או למודל (model)</a:t>
            </a:r>
          </a:p>
          <a:p>
            <a:r>
              <a:rPr lang="he-IL" sz="2000">
                <a:solidFill>
                  <a:schemeClr val="bg1"/>
                </a:solidFill>
                <a:cs typeface="Arial"/>
              </a:rPr>
              <a:t>שכבת הכניסה (input) ושכבת היציאה (output) </a:t>
            </a:r>
          </a:p>
          <a:p>
            <a:r>
              <a:rPr lang="he-IL" sz="2000">
                <a:solidFill>
                  <a:schemeClr val="bg1"/>
                </a:solidFill>
                <a:cs typeface="Arial"/>
              </a:rPr>
              <a:t>Loss Function המגדירה את המשוב המשמש ללמידה</a:t>
            </a:r>
          </a:p>
          <a:p>
            <a:r>
              <a:rPr lang="he-IL" sz="2000">
                <a:solidFill>
                  <a:schemeClr val="bg1"/>
                </a:solidFill>
                <a:cs typeface="Arial"/>
              </a:rPr>
              <a:t>Optimizer אחראי על איך הלמידה מתכנסת</a:t>
            </a:r>
          </a:p>
          <a:p>
            <a:endParaRPr lang="he-IL" sz="2000">
              <a:solidFill>
                <a:schemeClr val="bg1"/>
              </a:solidFill>
              <a:cs typeface="Arial"/>
            </a:endParaRPr>
          </a:p>
        </p:txBody>
      </p:sp>
      <p:pic>
        <p:nvPicPr>
          <p:cNvPr id="4" name="תמונה 4" descr="תמונה שמכילה צילום מסך&#10;&#10;תיאור שנוצר ברמת מהימנות גבוהה">
            <a:extLst>
              <a:ext uri="{FF2B5EF4-FFF2-40B4-BE49-F238E27FC236}">
                <a16:creationId xmlns:a16="http://schemas.microsoft.com/office/drawing/2014/main" id="{8D21551C-0C5A-4410-9FBA-C4CB526B4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785751"/>
            <a:ext cx="6250769" cy="512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513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F15571E-C7E6-457F-89FD-82382BEDD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cs typeface="Times New Roman"/>
              </a:rPr>
              <a:t>דגשים לבניית רשת ניורונים</a:t>
            </a:r>
            <a:endParaRPr lang="he-IL" dirty="0">
              <a:cs typeface="Times New Roman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031856C-492E-4E19-AC08-81F7A38A7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 fontScale="70000" lnSpcReduction="20000"/>
          </a:bodyPr>
          <a:lstStyle/>
          <a:p>
            <a:r>
              <a:rPr lang="he-IL">
                <a:ea typeface="+mn-lt"/>
                <a:cs typeface="+mn-lt"/>
              </a:rPr>
              <a:t>בניית הרשת</a:t>
            </a:r>
            <a:endParaRPr lang="he-IL" dirty="0">
              <a:ea typeface="+mn-lt"/>
              <a:cs typeface="+mn-lt"/>
            </a:endParaRPr>
          </a:p>
          <a:p>
            <a:pPr lvl="1"/>
            <a:r>
              <a:rPr lang="he-IL">
                <a:ea typeface="+mn-lt"/>
                <a:cs typeface="+mn-lt"/>
              </a:rPr>
              <a:t>שכבת כניסה</a:t>
            </a:r>
          </a:p>
          <a:p>
            <a:pPr lvl="1"/>
            <a:r>
              <a:rPr lang="he-IL">
                <a:ea typeface="+mn-lt"/>
                <a:cs typeface="+mn-lt"/>
              </a:rPr>
              <a:t>שכבות נסתרות</a:t>
            </a:r>
            <a:endParaRPr lang="he-IL" dirty="0">
              <a:ea typeface="+mn-lt"/>
              <a:cs typeface="+mn-lt"/>
            </a:endParaRPr>
          </a:p>
          <a:p>
            <a:pPr lvl="2"/>
            <a:r>
              <a:rPr lang="he-IL">
                <a:ea typeface="+mn-lt"/>
                <a:cs typeface="+mn-lt"/>
              </a:rPr>
              <a:t>שכבות Dense ו-פונ' אקטיבציה</a:t>
            </a:r>
          </a:p>
          <a:p>
            <a:pPr lvl="2"/>
            <a:r>
              <a:rPr lang="he-IL">
                <a:ea typeface="+mn-lt"/>
                <a:cs typeface="+mn-lt"/>
              </a:rPr>
              <a:t>שכבות מורכבות</a:t>
            </a:r>
          </a:p>
          <a:p>
            <a:pPr lvl="2"/>
            <a:r>
              <a:rPr lang="he-IL">
                <a:ea typeface="+mn-lt"/>
                <a:cs typeface="+mn-lt"/>
              </a:rPr>
              <a:t>רגולריזציה ע"י Dropout</a:t>
            </a:r>
          </a:p>
          <a:p>
            <a:pPr lvl="1"/>
            <a:r>
              <a:rPr lang="he-IL">
                <a:ea typeface="+mn-lt"/>
                <a:cs typeface="+mn-lt"/>
              </a:rPr>
              <a:t>שכבת יציאה</a:t>
            </a:r>
          </a:p>
          <a:p>
            <a:r>
              <a:rPr lang="he-IL">
                <a:latin typeface="Consolas"/>
                <a:ea typeface="+mn-lt"/>
                <a:cs typeface="+mn-lt"/>
              </a:rPr>
              <a:t>Compile</a:t>
            </a:r>
            <a:endParaRPr lang="he-IL" dirty="0">
              <a:ea typeface="+mn-lt"/>
              <a:cs typeface="+mn-lt"/>
            </a:endParaRPr>
          </a:p>
          <a:p>
            <a:pPr lvl="1"/>
            <a:r>
              <a:rPr lang="he-IL">
                <a:latin typeface="Consolas"/>
                <a:ea typeface="+mn-lt"/>
                <a:cs typeface="+mn-lt"/>
              </a:rPr>
              <a:t>Loss Function</a:t>
            </a:r>
            <a:endParaRPr lang="he-IL" dirty="0">
              <a:latin typeface="Consolas"/>
              <a:ea typeface="+mn-lt"/>
              <a:cs typeface="+mn-lt"/>
            </a:endParaRPr>
          </a:p>
          <a:p>
            <a:pPr lvl="1"/>
            <a:r>
              <a:rPr lang="he-IL">
                <a:latin typeface="Consolas"/>
                <a:ea typeface="+mn-lt"/>
                <a:cs typeface="+mn-lt"/>
              </a:rPr>
              <a:t>Optimizer</a:t>
            </a:r>
            <a:endParaRPr lang="he-IL" dirty="0">
              <a:latin typeface="Consolas"/>
              <a:ea typeface="+mn-lt"/>
              <a:cs typeface="+mn-lt"/>
            </a:endParaRPr>
          </a:p>
          <a:p>
            <a:pPr lvl="1"/>
            <a:r>
              <a:rPr lang="he-IL">
                <a:latin typeface="Consolas"/>
                <a:ea typeface="+mn-lt"/>
                <a:cs typeface="+mn-lt"/>
              </a:rPr>
              <a:t>Metric</a:t>
            </a:r>
            <a:endParaRPr lang="he-IL" dirty="0">
              <a:latin typeface="Consolas"/>
              <a:ea typeface="+mn-lt"/>
              <a:cs typeface="+mn-lt"/>
            </a:endParaRPr>
          </a:p>
          <a:p>
            <a:r>
              <a:rPr lang="he-IL">
                <a:latin typeface="Consolas"/>
                <a:ea typeface="+mn-lt"/>
                <a:cs typeface="+mn-lt"/>
              </a:rPr>
              <a:t>Fit</a:t>
            </a:r>
            <a:endParaRPr lang="he-IL" dirty="0">
              <a:latin typeface="Consolas"/>
              <a:ea typeface="+mn-lt"/>
              <a:cs typeface="+mn-lt"/>
            </a:endParaRPr>
          </a:p>
          <a:p>
            <a:pPr lvl="1"/>
            <a:r>
              <a:rPr lang="he-IL">
                <a:latin typeface="Consolas"/>
                <a:ea typeface="+mn-lt"/>
                <a:cs typeface="+mn-lt"/>
              </a:rPr>
              <a:t>Batch_size</a:t>
            </a:r>
            <a:endParaRPr lang="he-IL" dirty="0">
              <a:latin typeface="Consolas"/>
              <a:ea typeface="+mn-lt"/>
              <a:cs typeface="+mn-lt"/>
            </a:endParaRPr>
          </a:p>
          <a:p>
            <a:pPr lvl="1"/>
            <a:r>
              <a:rPr lang="he-IL">
                <a:latin typeface="Consolas"/>
                <a:ea typeface="+mn-lt"/>
                <a:cs typeface="+mn-lt"/>
              </a:rPr>
              <a:t>Epoch</a:t>
            </a:r>
            <a:endParaRPr lang="he-IL" dirty="0">
              <a:latin typeface="Consolas"/>
              <a:ea typeface="+mn-lt"/>
              <a:cs typeface="+mn-lt"/>
            </a:endParaRPr>
          </a:p>
          <a:p>
            <a:pPr lvl="1"/>
            <a:r>
              <a:rPr lang="he-IL">
                <a:latin typeface="Consolas"/>
                <a:ea typeface="+mn-lt"/>
                <a:cs typeface="+mn-lt"/>
              </a:rPr>
              <a:t>Validation_split</a:t>
            </a:r>
            <a:endParaRPr lang="he-IL" dirty="0">
              <a:latin typeface="Consolas"/>
              <a:ea typeface="+mn-lt"/>
              <a:cs typeface="+mn-lt"/>
            </a:endParaRPr>
          </a:p>
          <a:p>
            <a:r>
              <a:rPr lang="he-IL">
                <a:ea typeface="+mn-lt"/>
                <a:cs typeface="+mn-lt"/>
              </a:rPr>
              <a:t>קבלת נתונים והדפסה שלהם ( train and val)</a:t>
            </a:r>
            <a:endParaRPr lang="he-IL" dirty="0">
              <a:ea typeface="+mn-lt"/>
              <a:cs typeface="+mn-lt"/>
            </a:endParaRPr>
          </a:p>
          <a:p>
            <a:endParaRPr lang="he-IL" dirty="0">
              <a:ea typeface="+mn-lt"/>
              <a:cs typeface="+mn-lt"/>
            </a:endParaRPr>
          </a:p>
          <a:p>
            <a:endParaRPr lang="he-IL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25422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F5FB6-EB92-4D2C-923A-409CDB66E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Picture 4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F4A05C76-04EA-442F-80C7-1F4B59BE2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31" y="2280494"/>
            <a:ext cx="7646504" cy="365536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62DA4-B9E8-44E4-8764-208CDB89C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>
                <a:cs typeface="Arial"/>
              </a:rPr>
              <a:t>פונ' אקטיבציה</a:t>
            </a:r>
            <a:endParaRPr lang="he-IL">
              <a:cs typeface="Arial" panose="020B0604020202020204" pitchFamily="34" charset="0"/>
            </a:endParaRPr>
          </a:p>
          <a:p>
            <a:r>
              <a:rPr lang="he-IL">
                <a:cs typeface="Arial"/>
              </a:rPr>
              <a:t>שכבות</a:t>
            </a:r>
            <a:endParaRPr lang="he-IL" dirty="0">
              <a:cs typeface="Arial"/>
            </a:endParaRPr>
          </a:p>
          <a:p>
            <a:r>
              <a:rPr lang="he-IL">
                <a:cs typeface="Arial"/>
              </a:rPr>
              <a:t>פונ' Loss</a:t>
            </a:r>
          </a:p>
          <a:p>
            <a:r>
              <a:rPr lang="he-IL">
                <a:cs typeface="Arial"/>
              </a:rPr>
              <a:t>אופטימיזר</a:t>
            </a:r>
          </a:p>
          <a:p>
            <a:r>
              <a:rPr lang="he-IL">
                <a:cs typeface="Arial"/>
              </a:rPr>
              <a:t>הדפסה של train and val</a:t>
            </a:r>
            <a:endParaRPr lang="he-IL" dirty="0">
              <a:cs typeface="Arial"/>
            </a:endParaRPr>
          </a:p>
          <a:p>
            <a:r>
              <a:rPr lang="he-IL">
                <a:cs typeface="Arial"/>
              </a:rPr>
              <a:t>רגולריזציה ע"י Dropout</a:t>
            </a:r>
            <a:endParaRPr lang="he-IL" dirty="0">
              <a:cs typeface="Arial"/>
            </a:endParaRPr>
          </a:p>
          <a:p>
            <a:endParaRPr lang="he-IL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70562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FA7C4-8E48-4FD1-A4C6-8A20E8686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2636C-7834-439F-834C-DCE612FB4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>
                <a:cs typeface="Arial"/>
              </a:rPr>
              <a:t>כדכדגכדגכ</a:t>
            </a:r>
            <a:endParaRPr lang="he-IL"/>
          </a:p>
        </p:txBody>
      </p:sp>
      <p:pic>
        <p:nvPicPr>
          <p:cNvPr id="6" name="Picture 6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2D6F1E2F-A1F9-434B-96FC-E6A876B4B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478" y="2794620"/>
            <a:ext cx="7096062" cy="233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6116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52CADE-E98B-4BA2-82CA-2E8EE99C1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he-IL" sz="4000">
                <a:solidFill>
                  <a:srgbClr val="FFFFFF"/>
                </a:solidFill>
                <a:ea typeface="+mj-lt"/>
                <a:cs typeface="Times New Roman"/>
              </a:rPr>
              <a:t>Study Case – NLP Classifier</a:t>
            </a:r>
            <a:endParaRPr lang="he-IL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998AB59-E851-4978-8BF6-6E987E29F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51" y="5858969"/>
            <a:ext cx="1619250" cy="885825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BC22302A-D3D7-4E41-961C-F484D1A87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366464"/>
            <a:ext cx="10515600" cy="84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331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52CADE-E98B-4BA2-82CA-2E8EE99C1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he-IL" sz="4000">
                <a:solidFill>
                  <a:srgbClr val="FFFFFF"/>
                </a:solidFill>
                <a:ea typeface="+mj-lt"/>
                <a:cs typeface="Times New Roman"/>
              </a:rPr>
              <a:t>Study Case – NLP Classifier</a:t>
            </a:r>
            <a:endParaRPr lang="he-IL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998AB59-E851-4978-8BF6-6E987E29F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51" y="5858969"/>
            <a:ext cx="1619250" cy="885825"/>
          </a:xfrm>
          <a:prstGeom prst="rect">
            <a:avLst/>
          </a:prstGeom>
        </p:spPr>
      </p:pic>
      <p:pic>
        <p:nvPicPr>
          <p:cNvPr id="3" name="תמונה 7">
            <a:extLst>
              <a:ext uri="{FF2B5EF4-FFF2-40B4-BE49-F238E27FC236}">
                <a16:creationId xmlns:a16="http://schemas.microsoft.com/office/drawing/2014/main" id="{16653DEA-EF44-49FC-B6DC-969550E87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107" y="2780757"/>
            <a:ext cx="1815548" cy="231580"/>
          </a:xfrm>
          <a:prstGeom prst="rect">
            <a:avLst/>
          </a:prstGeom>
        </p:spPr>
      </p:pic>
      <p:pic>
        <p:nvPicPr>
          <p:cNvPr id="9" name="תמונה 9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1ABF7F7E-AF7E-45F5-B411-2927012724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107" y="3006793"/>
            <a:ext cx="8091397" cy="361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551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E06F67-CC81-4885-88C3-677432703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he-IL">
                <a:solidFill>
                  <a:srgbClr val="000000"/>
                </a:solidFill>
                <a:ea typeface="+mj-lt"/>
                <a:cs typeface="+mj-lt"/>
              </a:rPr>
              <a:t>Embedding Layer</a:t>
            </a:r>
            <a:endParaRPr lang="he-IL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תמונה שמכילה מפה, טקסט&#10;&#10;תיאור שנוצר ברמת מהימנות גבוהה מאוד">
            <a:extLst>
              <a:ext uri="{FF2B5EF4-FFF2-40B4-BE49-F238E27FC236}">
                <a16:creationId xmlns:a16="http://schemas.microsoft.com/office/drawing/2014/main" id="{0856108D-912C-45AB-B034-DE041104C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49" y="2029295"/>
            <a:ext cx="3661831" cy="281960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93B41-28C4-4FF7-847C-F64C9249F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vert="horz" lIns="91440" tIns="45720" rIns="91440" bIns="45720" rtlCol="1" anchor="ctr">
            <a:normAutofit lnSpcReduction="10000"/>
          </a:bodyPr>
          <a:lstStyle/>
          <a:p>
            <a:r>
              <a:rPr lang="he-IL" sz="1900">
                <a:solidFill>
                  <a:srgbClr val="000000"/>
                </a:solidFill>
                <a:cs typeface="Arial"/>
              </a:rPr>
              <a:t>שכבת עיבוד למיפוי מידע בדיד למידע ווקטורי רציף</a:t>
            </a:r>
          </a:p>
          <a:p>
            <a:r>
              <a:rPr lang="he-IL" sz="1900">
                <a:solidFill>
                  <a:srgbClr val="000000"/>
                </a:solidFill>
                <a:cs typeface="Arial"/>
              </a:rPr>
              <a:t>יצירת ווקטורים ממילים</a:t>
            </a:r>
            <a:endParaRPr lang="he-IL" sz="1900" dirty="0">
              <a:solidFill>
                <a:srgbClr val="000000"/>
              </a:solidFill>
              <a:cs typeface="Arial"/>
            </a:endParaRPr>
          </a:p>
          <a:p>
            <a:r>
              <a:rPr lang="he-IL" sz="1900">
                <a:solidFill>
                  <a:srgbClr val="000000"/>
                </a:solidFill>
                <a:cs typeface="Arial"/>
              </a:rPr>
              <a:t>מילים בעלי משמעות דומה יהיו קרובות במרחב</a:t>
            </a:r>
          </a:p>
          <a:p>
            <a:r>
              <a:rPr lang="he-IL" sz="1900">
                <a:solidFill>
                  <a:srgbClr val="000000"/>
                </a:solidFill>
                <a:cs typeface="Arial"/>
              </a:rPr>
              <a:t>השכבה גם מורידה את המימדים של המידע הנכנס</a:t>
            </a:r>
          </a:p>
          <a:p>
            <a:r>
              <a:rPr lang="he-IL" sz="1900">
                <a:solidFill>
                  <a:srgbClr val="000000"/>
                </a:solidFill>
                <a:cs typeface="Arial"/>
              </a:rPr>
              <a:t>ישנם שלוש שימושים עיקריים:</a:t>
            </a:r>
          </a:p>
          <a:p>
            <a:pPr lvl="1"/>
            <a:r>
              <a:rPr lang="he-IL" sz="1900">
                <a:solidFill>
                  <a:srgbClr val="000000"/>
                </a:solidFill>
                <a:cs typeface="Arial"/>
              </a:rPr>
              <a:t>מציאת שכנים קרובים במרחב ה-Embedding לצורך יצירת cluster או מערכת ממליצה</a:t>
            </a:r>
          </a:p>
          <a:p>
            <a:pPr lvl="1"/>
            <a:r>
              <a:rPr lang="he-IL" sz="1900">
                <a:solidFill>
                  <a:srgbClr val="000000"/>
                </a:solidFill>
                <a:cs typeface="Arial"/>
              </a:rPr>
              <a:t>לצורך יצירת input לבעיית supervised</a:t>
            </a:r>
          </a:p>
          <a:p>
            <a:pPr lvl="1"/>
            <a:r>
              <a:rPr lang="he-IL" sz="1900">
                <a:solidFill>
                  <a:srgbClr val="000000"/>
                </a:solidFill>
                <a:cs typeface="Arial"/>
              </a:rPr>
              <a:t>לוויזואליזציה של קשרים בין מידע בדיד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D65E59-7EA6-4E5F-89F2-33AE21D75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51" y="5858969"/>
            <a:ext cx="1619250" cy="885825"/>
          </a:xfrm>
          <a:prstGeom prst="rect">
            <a:avLst/>
          </a:prstGeom>
        </p:spPr>
      </p:pic>
      <p:pic>
        <p:nvPicPr>
          <p:cNvPr id="6" name="תמונה 8" descr="תמונה שמכילה אובייקט&#10;&#10;תיאור שנוצר ברמת מהימנות גבוהה">
            <a:extLst>
              <a:ext uri="{FF2B5EF4-FFF2-40B4-BE49-F238E27FC236}">
                <a16:creationId xmlns:a16="http://schemas.microsoft.com/office/drawing/2014/main" id="{64FB8A79-0316-4049-9CB0-D1420AF79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5543" y="6195965"/>
            <a:ext cx="6453808" cy="41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24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086343F-F38C-4422-8AF0-CDD0531E9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/>
            <a:r>
              <a:rPr lang="en-US" sz="6000" b="1"/>
              <a:t>Colorless green ideas sleep furiously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תמונה 4">
            <a:extLst>
              <a:ext uri="{FF2B5EF4-FFF2-40B4-BE49-F238E27FC236}">
                <a16:creationId xmlns:a16="http://schemas.microsoft.com/office/drawing/2014/main" id="{3B8FDAEC-6968-40BF-8D42-927C13CB56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018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A61CA1C5-145C-4771-8D84-649BDE7BD4B6}"/>
              </a:ext>
            </a:extLst>
          </p:cNvPr>
          <p:cNvSpPr txBox="1"/>
          <p:nvPr/>
        </p:nvSpPr>
        <p:spPr>
          <a:xfrm>
            <a:off x="6655431" y="5311282"/>
            <a:ext cx="42104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"רעיונות ירוקים חסרי צבע ישנים בזעם"</a:t>
            </a:r>
          </a:p>
        </p:txBody>
      </p:sp>
    </p:spTree>
    <p:extLst>
      <p:ext uri="{BB962C8B-B14F-4D97-AF65-F5344CB8AC3E}">
        <p14:creationId xmlns:p14="http://schemas.microsoft.com/office/powerpoint/2010/main" val="1638575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4D2222A-3ABD-4EBD-8BAC-DDED2C9CB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ea typeface="+mj-lt"/>
                <a:cs typeface="+mj-lt"/>
              </a:rPr>
              <a:t>Embedding Layer </a:t>
            </a:r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A4D236A-72D6-40D6-B977-7B4DC949C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>
                <a:cs typeface="Arial"/>
              </a:rPr>
              <a:t>Input_dim - מס' המילים המקודדות בטקסט</a:t>
            </a:r>
          </a:p>
          <a:p>
            <a:r>
              <a:rPr lang="he-IL">
                <a:cs typeface="Arial"/>
              </a:rPr>
              <a:t>Output_dim - גודל הווקטור שאליו המילים יעברו את העיבוד (מימד היציאה של שכבת ה-embedding) </a:t>
            </a:r>
          </a:p>
          <a:p>
            <a:r>
              <a:rPr lang="he-IL">
                <a:cs typeface="Arial"/>
              </a:rPr>
              <a:t>Input_length - האורך של המשפט הנכנס לשכבה </a:t>
            </a:r>
            <a:endParaRPr lang="he-IL" dirty="0">
              <a:cs typeface="Arial"/>
            </a:endParaRPr>
          </a:p>
          <a:p>
            <a:r>
              <a:rPr lang="he-IL">
                <a:ea typeface="+mn-lt"/>
                <a:cs typeface="Arial"/>
              </a:rPr>
              <a:t>מימד בעל ערך None הוא משתנה, יכול להתקבל משכבות קודמות או batch size בשכבת הכניסה</a:t>
            </a:r>
            <a:endParaRPr lang="he-IL" dirty="0">
              <a:ea typeface="+mn-lt"/>
              <a:cs typeface="Arial"/>
            </a:endParaRPr>
          </a:p>
        </p:txBody>
      </p:sp>
      <p:pic>
        <p:nvPicPr>
          <p:cNvPr id="4" name="תמונה 4">
            <a:extLst>
              <a:ext uri="{FF2B5EF4-FFF2-40B4-BE49-F238E27FC236}">
                <a16:creationId xmlns:a16="http://schemas.microsoft.com/office/drawing/2014/main" id="{67805CFE-5B38-4395-AE5E-77AA3B6C2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32" y="5022126"/>
            <a:ext cx="10638923" cy="393144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54AA6D4F-F589-46FB-B27B-EE6EDBF34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51" y="5858969"/>
            <a:ext cx="161925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864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8C4DF37-9290-4BFD-B613-E7B3BB0C7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ea typeface="+mj-lt"/>
                <a:cs typeface="+mj-lt"/>
              </a:rPr>
              <a:t>Long short-term memory </a:t>
            </a:r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D6B0B99-9B1C-4CA0-A0DE-3F79F355F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>
                <a:ea typeface="+mn-lt"/>
                <a:cs typeface="+mn-lt"/>
              </a:rPr>
              <a:t>השכבה מקבלת את הנתונים משכבת ה-Embedding ודוחסת אותם</a:t>
            </a:r>
            <a:endParaRPr lang="en-US">
              <a:ea typeface="+mn-lt"/>
              <a:cs typeface="+mn-lt"/>
            </a:endParaRPr>
          </a:p>
          <a:p>
            <a:r>
              <a:rPr lang="he-IL">
                <a:ea typeface="+mn-lt"/>
                <a:cs typeface="+mn-lt"/>
              </a:rPr>
              <a:t>השכבה מקבלת מידע סידרתי</a:t>
            </a:r>
          </a:p>
          <a:p>
            <a:r>
              <a:rPr lang="he-IL">
                <a:ea typeface="+mn-lt"/>
                <a:cs typeface="+mn-lt"/>
              </a:rPr>
              <a:t>המידע המעובד שומר על האינפורמציה של הטקסט כולל ההקשר הסדרתי שלו</a:t>
            </a:r>
            <a:endParaRPr lang="en-US">
              <a:ea typeface="+mn-lt"/>
              <a:cs typeface="+mn-lt"/>
            </a:endParaRPr>
          </a:p>
          <a:p>
            <a:r>
              <a:rPr lang="he-IL">
                <a:ea typeface="+mn-lt"/>
                <a:cs typeface="+mn-lt"/>
              </a:rPr>
              <a:t>שכבות אלו מתנהגות כמו "תאי זכרון", כל יחידה מעבירה output של מקטע רציף ומעבירה מידע של זכרון לשכבה הבאה</a:t>
            </a:r>
          </a:p>
          <a:p>
            <a:r>
              <a:rPr lang="he-IL">
                <a:ea typeface="+mn-lt"/>
                <a:cs typeface="+mn-lt"/>
              </a:rPr>
              <a:t>ברשת שנבנה נשתמש גם בשכבת pooling לצורך הורדת המימד של המידע</a:t>
            </a:r>
            <a:endParaRPr lang="en-US">
              <a:ea typeface="+mn-lt"/>
              <a:cs typeface="+mn-lt"/>
            </a:endParaRPr>
          </a:p>
          <a:p>
            <a:endParaRPr lang="he-IL" dirty="0"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1A7115-1B57-4476-AEAB-06E0FFC15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51" y="5858969"/>
            <a:ext cx="161925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073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D8D5A5D-5784-463D-9CAC-52D4D6B1B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ea typeface="+mj-lt"/>
                <a:cs typeface="+mj-lt"/>
              </a:rPr>
              <a:t>LSTM</a:t>
            </a:r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8885CF3-34AC-4416-BA75-1849F39DA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endParaRPr lang="he-IL" dirty="0">
              <a:cs typeface="Arial"/>
            </a:endParaRPr>
          </a:p>
        </p:txBody>
      </p:sp>
      <p:pic>
        <p:nvPicPr>
          <p:cNvPr id="4" name="תמונה 4" descr="תמונה שמכילה רכבת, מסלול&#10;&#10;תיאור שנוצר ברמת מהימנות גבוהה מאוד">
            <a:extLst>
              <a:ext uri="{FF2B5EF4-FFF2-40B4-BE49-F238E27FC236}">
                <a16:creationId xmlns:a16="http://schemas.microsoft.com/office/drawing/2014/main" id="{C4A3C836-7CE4-46E7-B895-B017DDEE4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110" y="1756523"/>
            <a:ext cx="8475071" cy="2240491"/>
          </a:xfrm>
          <a:prstGeom prst="rect">
            <a:avLst/>
          </a:prstGeom>
        </p:spPr>
      </p:pic>
      <p:pic>
        <p:nvPicPr>
          <p:cNvPr id="6" name="תמונה 6" descr="תמונה שמכילה אובייקט&#10;&#10;תיאור שנוצר ברמת מהימנות גבוהה מאוד">
            <a:extLst>
              <a:ext uri="{FF2B5EF4-FFF2-40B4-BE49-F238E27FC236}">
                <a16:creationId xmlns:a16="http://schemas.microsoft.com/office/drawing/2014/main" id="{6311C312-1436-4D4D-87CB-26355244C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632" y="4842809"/>
            <a:ext cx="699135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815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8EF017F-810D-4769-A4A0-C64C49FBA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cs typeface="Times New Roman"/>
              </a:rPr>
              <a:t>LSTM</a:t>
            </a:r>
            <a:endParaRPr lang="he-IL"/>
          </a:p>
        </p:txBody>
      </p:sp>
      <p:pic>
        <p:nvPicPr>
          <p:cNvPr id="4" name="תמונה 4">
            <a:extLst>
              <a:ext uri="{FF2B5EF4-FFF2-40B4-BE49-F238E27FC236}">
                <a16:creationId xmlns:a16="http://schemas.microsoft.com/office/drawing/2014/main" id="{C1A4F153-9316-414B-A5E5-69BDB9CDA6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2640" y="2402572"/>
            <a:ext cx="10515600" cy="198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929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E2C3A18-DD3C-444D-8479-AD17DFB38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ea typeface="+mj-lt"/>
                <a:cs typeface="+mj-lt"/>
              </a:rPr>
              <a:t>LSTM</a:t>
            </a:r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091FE83-1E4D-48A7-9560-12063CEF9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7494" y="1825625"/>
            <a:ext cx="2716306" cy="4351338"/>
          </a:xfrm>
        </p:spPr>
        <p:txBody>
          <a:bodyPr vert="horz" lIns="91440" tIns="45720" rIns="91440" bIns="45720" rtlCol="1" anchor="t">
            <a:normAutofit/>
          </a:bodyPr>
          <a:lstStyle/>
          <a:p>
            <a:r>
              <a:rPr lang="he-IL" sz="1800">
                <a:cs typeface="Arial"/>
              </a:rPr>
              <a:t>X_t - המידע הנכנס לשכבה הנוכחית (מילה)</a:t>
            </a:r>
            <a:endParaRPr lang="he-IL" sz="1800" dirty="0">
              <a:cs typeface="Arial"/>
            </a:endParaRPr>
          </a:p>
          <a:p>
            <a:r>
              <a:rPr lang="he-IL" sz="1800">
                <a:cs typeface="Arial"/>
              </a:rPr>
              <a:t>H_t-1 - מידע היוצא מהתא הקודם</a:t>
            </a:r>
          </a:p>
          <a:p>
            <a:r>
              <a:rPr lang="he-IL" sz="1800">
                <a:cs typeface="Arial"/>
              </a:rPr>
              <a:t>C_t-1 - זכרון מהתא הקודם</a:t>
            </a:r>
          </a:p>
          <a:p>
            <a:r>
              <a:rPr lang="he-IL" sz="1800">
                <a:cs typeface="Arial"/>
              </a:rPr>
              <a:t>H_t - המידע היוצא מהתא הנוכחי</a:t>
            </a:r>
          </a:p>
          <a:p>
            <a:r>
              <a:rPr lang="he-IL" sz="1800">
                <a:cs typeface="Arial"/>
              </a:rPr>
              <a:t>C_t - הזכרון של היחידה הנוכחית</a:t>
            </a:r>
          </a:p>
          <a:p>
            <a:endParaRPr lang="he-IL" sz="1800" dirty="0">
              <a:cs typeface="Arial"/>
            </a:endParaRPr>
          </a:p>
        </p:txBody>
      </p:sp>
      <p:pic>
        <p:nvPicPr>
          <p:cNvPr id="4" name="תמונה 4" descr="תמונה שמכילה מפה, טקסט&#10;&#10;תיאור שנוצר ברמת מהימנות גבוהה">
            <a:extLst>
              <a:ext uri="{FF2B5EF4-FFF2-40B4-BE49-F238E27FC236}">
                <a16:creationId xmlns:a16="http://schemas.microsoft.com/office/drawing/2014/main" id="{97DB0DEE-A072-4DC0-9C36-96D4E84C0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83" y="160774"/>
            <a:ext cx="7290947" cy="647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84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4A13058-A1C6-4E0D-AC9D-ACC48B577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cs typeface="Times New Roman"/>
              </a:rPr>
              <a:t>LSTM</a:t>
            </a:r>
            <a:endParaRPr lang="he-IL" dirty="0">
              <a:cs typeface="Times New Roman"/>
            </a:endParaRPr>
          </a:p>
        </p:txBody>
      </p:sp>
      <p:pic>
        <p:nvPicPr>
          <p:cNvPr id="4" name="תמונה 4" descr="תמונה שמכילה טקסט, מפה&#10;&#10;תיאור שנוצר ברמת מהימנות גבוהה מאוד">
            <a:extLst>
              <a:ext uri="{FF2B5EF4-FFF2-40B4-BE49-F238E27FC236}">
                <a16:creationId xmlns:a16="http://schemas.microsoft.com/office/drawing/2014/main" id="{71661D77-DFAB-4EEC-9E56-29212D7F2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0190" y="1634065"/>
            <a:ext cx="10129334" cy="429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0255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A9D2713-BB60-49B0-8526-D340E4A47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ea typeface="+mj-lt"/>
                <a:cs typeface="+mj-lt"/>
              </a:rPr>
              <a:t>Fully Connected - Dense 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1FB9A7F-F1A0-4D8C-A254-D7D20463F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>
                <a:cs typeface="Calibri"/>
              </a:rPr>
              <a:t>בשכבה זו מבוצעת המרה של המידע הנכנס ל-output ע"י מתן משקולות</a:t>
            </a:r>
            <a:endParaRPr lang="en-US">
              <a:ea typeface="+mn-lt"/>
              <a:cs typeface="+mn-lt"/>
            </a:endParaRPr>
          </a:p>
          <a:p>
            <a:r>
              <a:rPr lang="he-IL">
                <a:ea typeface="+mn-lt"/>
                <a:cs typeface="+mn-lt"/>
              </a:rPr>
              <a:t>בדר"כ מופיע לאחר ביצוע של פעולות מורכבות</a:t>
            </a:r>
            <a:endParaRPr lang="en-US">
              <a:ea typeface="+mn-lt"/>
              <a:cs typeface="+mn-lt"/>
            </a:endParaRPr>
          </a:p>
          <a:p>
            <a:r>
              <a:rPr lang="he-IL">
                <a:ea typeface="+mn-lt"/>
                <a:cs typeface="+mn-lt"/>
              </a:rPr>
              <a:t>על שכבה זו מבוצע Dropout, כיבוי של אחוז מסויים מהניורונים למניעת overfit</a:t>
            </a:r>
            <a:endParaRPr lang="he-IL" dirty="0">
              <a:ea typeface="+mn-lt"/>
              <a:cs typeface="+mn-lt"/>
            </a:endParaRPr>
          </a:p>
          <a:p>
            <a:r>
              <a:rPr lang="he-IL">
                <a:ea typeface="+mn-lt"/>
                <a:cs typeface="+mn-lt"/>
              </a:rPr>
              <a:t>במקרה שלנו נעשה שימוש בפונ' אקטיבציה Relu</a:t>
            </a:r>
            <a:endParaRPr lang="he-IL" dirty="0">
              <a:ea typeface="+mn-lt"/>
              <a:cs typeface="+mn-lt"/>
            </a:endParaRPr>
          </a:p>
          <a:p>
            <a:endParaRPr lang="he-IL" dirty="0">
              <a:ea typeface="+mn-lt"/>
              <a:cs typeface="+mn-lt"/>
            </a:endParaRPr>
          </a:p>
          <a:p>
            <a:endParaRPr lang="he-IL" dirty="0">
              <a:ea typeface="+mn-lt"/>
              <a:cs typeface="+mn-lt"/>
            </a:endParaRPr>
          </a:p>
          <a:p>
            <a:endParaRPr lang="he-IL" dirty="0"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1A6376-86E6-4EA4-94A1-04614E33D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51" y="5858969"/>
            <a:ext cx="161925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1259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1D0DE2-E50B-4C1E-B77A-43F4D2B18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>
                <a:ea typeface="+mj-lt"/>
                <a:cs typeface="+mj-lt"/>
              </a:rPr>
              <a:t>Fully Connected - Dense 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FD1A001-08BA-40A8-A021-D778AF5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5963" y="1825625"/>
            <a:ext cx="4007837" cy="4351338"/>
          </a:xfrm>
        </p:spPr>
        <p:txBody>
          <a:bodyPr vert="horz" lIns="91440" tIns="45720" rIns="91440" bIns="45720" rtlCol="1" anchor="t">
            <a:normAutofit/>
          </a:bodyPr>
          <a:lstStyle/>
          <a:p>
            <a:r>
              <a:rPr lang="he-IL">
                <a:cs typeface="Arial"/>
              </a:rPr>
              <a:t>שכבה שבה כל ניורון בשכבה אחת מתחבר לכל הניורונים שבשכבה הבאה</a:t>
            </a:r>
          </a:p>
          <a:p>
            <a:endParaRPr lang="he-IL" dirty="0">
              <a:cs typeface="Arial"/>
            </a:endParaRPr>
          </a:p>
        </p:txBody>
      </p:sp>
      <p:pic>
        <p:nvPicPr>
          <p:cNvPr id="12" name="תמונה 12" descr="תמונה שמכילה טקסט, מפה&#10;&#10;תיאור שנוצר ברמת מהימנות גבוהה מאוד">
            <a:extLst>
              <a:ext uri="{FF2B5EF4-FFF2-40B4-BE49-F238E27FC236}">
                <a16:creationId xmlns:a16="http://schemas.microsoft.com/office/drawing/2014/main" id="{35F9C2C7-675D-458E-91D8-2CBB19791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85" y="1469895"/>
            <a:ext cx="6127237" cy="48716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A22B44-0644-4E6D-A2C2-441218F4B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51" y="5858969"/>
            <a:ext cx="161925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28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2514AB7-5DAB-4DCB-80CB-A90419506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cs typeface="Times New Roman"/>
              </a:rPr>
              <a:t>Relu</a:t>
            </a:r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D8B4A93-E653-483C-B50D-DEFFB4B50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4905" y="1825625"/>
            <a:ext cx="4598895" cy="4351338"/>
          </a:xfrm>
        </p:spPr>
        <p:txBody>
          <a:bodyPr vert="horz" lIns="91440" tIns="45720" rIns="91440" bIns="45720" rtlCol="1" anchor="t">
            <a:normAutofit/>
          </a:bodyPr>
          <a:lstStyle/>
          <a:p>
            <a:endParaRPr lang="he-IL" dirty="0">
              <a:cs typeface="Arial"/>
            </a:endParaRPr>
          </a:p>
          <a:p>
            <a:endParaRPr lang="he-IL" dirty="0">
              <a:cs typeface="Arial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4FFDAA1C-6BFF-46FC-A9AB-30748D04E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51" y="5858969"/>
            <a:ext cx="1619250" cy="885825"/>
          </a:xfrm>
          <a:prstGeom prst="rect">
            <a:avLst/>
          </a:prstGeom>
        </p:spPr>
      </p:pic>
      <p:pic>
        <p:nvPicPr>
          <p:cNvPr id="9" name="תמונה 6" descr="תמונה שמכילה שמים&#10;&#10;תיאור שנוצר ברמת מהימנות גבוהה">
            <a:extLst>
              <a:ext uri="{FF2B5EF4-FFF2-40B4-BE49-F238E27FC236}">
                <a16:creationId xmlns:a16="http://schemas.microsoft.com/office/drawing/2014/main" id="{2C10B62A-136E-4564-8B5D-CAA096730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360" y="5857519"/>
            <a:ext cx="5720206" cy="822463"/>
          </a:xfrm>
          <a:prstGeom prst="rect">
            <a:avLst/>
          </a:prstGeom>
        </p:spPr>
      </p:pic>
      <p:pic>
        <p:nvPicPr>
          <p:cNvPr id="12" name="תמונה 12" descr="תמונה שמכילה טקסט&#10;&#10;תיאור שנוצר ברמת מהימנות גבוהה">
            <a:extLst>
              <a:ext uri="{FF2B5EF4-FFF2-40B4-BE49-F238E27FC236}">
                <a16:creationId xmlns:a16="http://schemas.microsoft.com/office/drawing/2014/main" id="{E49F3EBC-F7E2-4E85-BBDE-6C948B400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0652" y="743229"/>
            <a:ext cx="7145866" cy="494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9333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1B7ED49-2DA5-470E-A36B-BA1015B88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cs typeface="Times New Roman"/>
              </a:rPr>
              <a:t>Dropout</a:t>
            </a:r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E038559-22D3-4C76-B7A2-6B7DEDFBF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>
                <a:cs typeface="Arial"/>
              </a:rPr>
              <a:t>שיטה למניעת "overfit" ברשתות ניורונים</a:t>
            </a:r>
          </a:p>
          <a:p>
            <a:endParaRPr lang="he-IL" dirty="0">
              <a:cs typeface="Arial"/>
            </a:endParaRPr>
          </a:p>
        </p:txBody>
      </p:sp>
      <p:pic>
        <p:nvPicPr>
          <p:cNvPr id="4" name="תמונה 4" descr="תמונה שמכילה מפה, טקסט&#10;&#10;תיאור שנוצר ברמת מהימנות גבוהה מאוד">
            <a:extLst>
              <a:ext uri="{FF2B5EF4-FFF2-40B4-BE49-F238E27FC236}">
                <a16:creationId xmlns:a16="http://schemas.microsoft.com/office/drawing/2014/main" id="{DDDC6BBF-2937-4E5D-A697-696379DFA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070" y="2736851"/>
            <a:ext cx="7755361" cy="2524931"/>
          </a:xfrm>
          <a:prstGeom prst="rect">
            <a:avLst/>
          </a:prstGeom>
        </p:spPr>
      </p:pic>
      <p:pic>
        <p:nvPicPr>
          <p:cNvPr id="7" name="תמונה 6" descr="תמונה שמכילה שמים&#10;&#10;תיאור שנוצר ברמת מהימנות גבוהה">
            <a:extLst>
              <a:ext uri="{FF2B5EF4-FFF2-40B4-BE49-F238E27FC236}">
                <a16:creationId xmlns:a16="http://schemas.microsoft.com/office/drawing/2014/main" id="{84EDEDA6-D85D-44CF-9978-EBE4DA31D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360" y="5857519"/>
            <a:ext cx="5720206" cy="822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258B91-C7C3-4E73-B63C-53D4DD73A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51" y="5858969"/>
            <a:ext cx="161925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60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8690A9-08CC-49B6-97D1-49F8C9AAA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he-IL">
                <a:solidFill>
                  <a:srgbClr val="FFFFFF"/>
                </a:solidFill>
                <a:cs typeface="Times New Roman"/>
              </a:rPr>
              <a:t>ניתוח תחבירי</a:t>
            </a:r>
            <a:endParaRPr lang="he-IL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06FB81-1847-4C8B-A6A7-28579FC31A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276624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92976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6E9DC2-9911-449A-9F7C-F65E03468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he-IL" sz="2600">
                <a:solidFill>
                  <a:srgbClr val="FFFFFF"/>
                </a:solidFill>
                <a:cs typeface="Times New Roman"/>
              </a:rPr>
              <a:t>Output Layer</a:t>
            </a:r>
            <a:endParaRPr lang="he-IL" sz="2600">
              <a:solidFill>
                <a:srgbClr val="FFFFFF"/>
              </a:solidFill>
            </a:endParaRPr>
          </a:p>
        </p:txBody>
      </p:sp>
      <p:pic>
        <p:nvPicPr>
          <p:cNvPr id="4" name="Picture 4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4971ABED-E76E-467E-A4B7-65A69D8F2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091" y="1314559"/>
            <a:ext cx="8030658" cy="270999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94270-D4BF-48C6-A446-F611084D5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3793" y="4416314"/>
            <a:ext cx="7188199" cy="1292090"/>
          </a:xfrm>
        </p:spPr>
        <p:txBody>
          <a:bodyPr vert="horz" lIns="91440" tIns="45720" rIns="91440" bIns="45720" rtlCol="1">
            <a:normAutofit/>
          </a:bodyPr>
          <a:lstStyle/>
          <a:p>
            <a:r>
              <a:rPr lang="he-IL" sz="1800">
                <a:cs typeface="Calibri"/>
              </a:rPr>
              <a:t>שכבה הממירה את המידע שהתקבל לציון סופי </a:t>
            </a:r>
          </a:p>
          <a:p>
            <a:r>
              <a:rPr lang="he-IL" sz="1800">
                <a:cs typeface="Calibri"/>
              </a:rPr>
              <a:t>שכבה זו מקבלת פונ' אקטיבציה שונות ע"פ סוג הבעיה</a:t>
            </a:r>
          </a:p>
          <a:p>
            <a:endParaRPr lang="he-IL" sz="180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D476B5-2F0F-476C-BFED-64D45F2D2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51" y="5858969"/>
            <a:ext cx="1619250" cy="885825"/>
          </a:xfrm>
          <a:prstGeom prst="rect">
            <a:avLst/>
          </a:prstGeom>
        </p:spPr>
      </p:pic>
      <p:pic>
        <p:nvPicPr>
          <p:cNvPr id="6" name="תמונה 6">
            <a:extLst>
              <a:ext uri="{FF2B5EF4-FFF2-40B4-BE49-F238E27FC236}">
                <a16:creationId xmlns:a16="http://schemas.microsoft.com/office/drawing/2014/main" id="{68B40F8D-247F-4A6D-BF96-90E27990C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393" y="5437159"/>
            <a:ext cx="8143460" cy="66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074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384B62-258F-4756-A69A-AEEA48852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Output Layer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9F34FEC-A8F2-4271-9D8B-44920E8E0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868274"/>
            <a:ext cx="6780700" cy="31191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D18E3B-BA33-499A-A828-A4F9A173F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51" y="5858969"/>
            <a:ext cx="161925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592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2328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69A2C8E6-966B-434B-9550-8D2661DEA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pic>
        <p:nvPicPr>
          <p:cNvPr id="4" name="תמונה 4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8084CC14-71B2-49A6-BACB-0CEE6634CC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4166" y="1136474"/>
            <a:ext cx="8267304" cy="50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737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45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265F7F81-A1BE-47D7-B9B8-39BD56E3C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he-IL" sz="2600">
                <a:solidFill>
                  <a:srgbClr val="FFFFFF"/>
                </a:solidFill>
                <a:cs typeface="Calibri Light"/>
              </a:rPr>
              <a:t>Plot Loss &amp; Val_loss </a:t>
            </a:r>
          </a:p>
        </p:txBody>
      </p:sp>
      <p:pic>
        <p:nvPicPr>
          <p:cNvPr id="7" name="תמונה 4">
            <a:extLst>
              <a:ext uri="{FF2B5EF4-FFF2-40B4-BE49-F238E27FC236}">
                <a16:creationId xmlns:a16="http://schemas.microsoft.com/office/drawing/2014/main" id="{487CA034-39D0-4C50-B555-308E99E55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109" y="607935"/>
            <a:ext cx="8641205" cy="2677968"/>
          </a:xfrm>
          <a:prstGeom prst="rect">
            <a:avLst/>
          </a:prstGeom>
        </p:spPr>
      </p:pic>
      <p:pic>
        <p:nvPicPr>
          <p:cNvPr id="6" name="תמונה 7" descr="תמונה שמכילה צילום מסך&#10;&#10;תיאור שנוצר ברמת מהימנות גבוהה">
            <a:extLst>
              <a:ext uri="{FF2B5EF4-FFF2-40B4-BE49-F238E27FC236}">
                <a16:creationId xmlns:a16="http://schemas.microsoft.com/office/drawing/2014/main" id="{8C832572-D7FA-406D-9FF1-F7054F107C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19174" y="3704520"/>
            <a:ext cx="3401091" cy="258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573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82446DC-A71E-4E20-9B45-C1DACBC61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cs typeface="Times New Roman"/>
              </a:rPr>
              <a:t>פרמטרים</a:t>
            </a:r>
            <a:endParaRPr lang="he-IL" dirty="0">
              <a:cs typeface="Times New Roman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9C0B5B5-1F07-4351-B39F-7DD1BAAB3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>
                <a:ea typeface="+mn-lt"/>
                <a:cs typeface="+mn-lt"/>
              </a:rPr>
              <a:t>Batch size</a:t>
            </a:r>
            <a:r>
              <a:rPr lang="he-IL">
                <a:cs typeface="Arial"/>
              </a:rPr>
              <a:t> - מס' הדוגמאות שיעברו ביחד למידה בתוך הרשת</a:t>
            </a:r>
            <a:endParaRPr lang="he-IL">
              <a:cs typeface="Arial" panose="020B0604020202020204" pitchFamily="34" charset="0"/>
            </a:endParaRPr>
          </a:p>
          <a:p>
            <a:r>
              <a:rPr lang="he-IL">
                <a:cs typeface="Arial"/>
              </a:rPr>
              <a:t>Epoch - מס' הפעמים שהדוגמאות יאומנו</a:t>
            </a:r>
            <a:endParaRPr lang="he-IL" dirty="0">
              <a:cs typeface="Arial"/>
            </a:endParaRPr>
          </a:p>
        </p:txBody>
      </p:sp>
      <p:pic>
        <p:nvPicPr>
          <p:cNvPr id="4" name="תמונה 4" descr="תמונה שמכילה טקסט, מפה&#10;&#10;תיאור שנוצר ברמת מהימנות גבוהה מאוד">
            <a:extLst>
              <a:ext uri="{FF2B5EF4-FFF2-40B4-BE49-F238E27FC236}">
                <a16:creationId xmlns:a16="http://schemas.microsoft.com/office/drawing/2014/main" id="{07AE0F1F-3E0F-47B5-BE12-3A94F57F7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545" y="2988699"/>
            <a:ext cx="6914147" cy="381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574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8CF0D4-824B-4AA6-B130-574785C396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B704D37-82A5-4BBE-9561-3CAB6DCF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894861"/>
            <a:ext cx="10883900" cy="1671361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38C9D3-F756-45B4-B96B-A575FE679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366" y="4055729"/>
            <a:ext cx="9902881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/>
            <a:r>
              <a:rPr lang="en-US" sz="6000">
                <a:solidFill>
                  <a:srgbClr val="000000"/>
                </a:solidFill>
              </a:rPr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3409394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80341D8-807B-4D22-AB14-044B65AC3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cs typeface="Times New Roman"/>
              </a:rPr>
              <a:t>תובנות מתרגיל 4</a:t>
            </a:r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F413802-5CF1-4133-A32D-65815067D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>
                <a:cs typeface="Arial"/>
              </a:rPr>
              <a:t>ברשת ניורונים לעומת Random Forest יש למידה מההקשר של מילים ולכן דווקא עבור תצורה של one-hot vector התקבל ציון גבוה משמעותית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721453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3C31A43-A01B-4045-AD4F-12DECF12E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cs typeface="Times New Roman"/>
              </a:rPr>
              <a:t>הערות לגבי שפות שאינם קיימות ב-nltk או ב-Spacy</a:t>
            </a:r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5EF14D2-6A73-449B-B6C0-A15420385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>
                <a:cs typeface="Arial"/>
              </a:rPr>
              <a:t>חלק מעיבודי הטקסט המוצגים כאן ניתן לממש גם בשפות אחרות</a:t>
            </a:r>
          </a:p>
          <a:p>
            <a:r>
              <a:rPr lang="he-IL">
                <a:ea typeface="+mn-lt"/>
                <a:cs typeface="+mn-lt"/>
              </a:rPr>
              <a:t>Stemming – ניתן למימוש ע"י Regex דרוש מומחה המדבר את השפה בכדי להגדיר סופיות של מילים</a:t>
            </a:r>
            <a:endParaRPr lang="he-IL" dirty="0">
              <a:ea typeface="+mn-lt"/>
              <a:cs typeface="Arial"/>
            </a:endParaRPr>
          </a:p>
          <a:p>
            <a:r>
              <a:rPr lang="he-IL">
                <a:ea typeface="+mn-lt"/>
                <a:cs typeface="+mn-lt"/>
              </a:rPr>
              <a:t>Lemmatization - בשלב זה מורכב מידי לביצוע כיוון שמצריך מילונים</a:t>
            </a:r>
          </a:p>
          <a:p>
            <a:r>
              <a:rPr lang="he-IL">
                <a:cs typeface="Calibri"/>
              </a:rPr>
              <a:t>Remove Stop Words - ניתן למצוא מילונים של Stop Words באנטרנט</a:t>
            </a:r>
            <a:endParaRPr lang="he-IL" dirty="0">
              <a:cs typeface="Calibri"/>
            </a:endParaRPr>
          </a:p>
          <a:p>
            <a:r>
              <a:rPr lang="he-IL">
                <a:cs typeface="Calibri"/>
              </a:rPr>
              <a:t>ניתוח סמנטי ותחבירי - לא ניתן לממש (entity extraction ,parsing , dependancy tree וכ'ו)</a:t>
            </a:r>
            <a:endParaRPr lang="he-IL" dirty="0">
              <a:cs typeface="Calibri"/>
            </a:endParaRPr>
          </a:p>
          <a:p>
            <a:r>
              <a:rPr lang="he-IL">
                <a:cs typeface="Calibri"/>
              </a:rPr>
              <a:t>One-hot vector , Count Vectorized , Tf-Idf - ניתן למימוש</a:t>
            </a:r>
            <a:endParaRPr lang="he-IL" dirty="0">
              <a:cs typeface="Calibri"/>
            </a:endParaRPr>
          </a:p>
          <a:p>
            <a:r>
              <a:rPr lang="he-IL">
                <a:cs typeface="Calibri"/>
              </a:rPr>
              <a:t>Word embedding - ניתן למימוש*</a:t>
            </a:r>
            <a:endParaRPr lang="he-IL" dirty="0">
              <a:cs typeface="Calibri"/>
            </a:endParaRPr>
          </a:p>
          <a:p>
            <a:endParaRPr lang="he-IL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57679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84576-48FA-4D12-B983-ED593D5CC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err="1">
                <a:cs typeface="Times New Roman"/>
              </a:rPr>
              <a:t>Important</a:t>
            </a:r>
            <a:r>
              <a:rPr lang="he-IL">
                <a:cs typeface="Times New Roman"/>
              </a:rPr>
              <a:t> </a:t>
            </a:r>
            <a:r>
              <a:rPr lang="he-IL" err="1">
                <a:cs typeface="Times New Roman"/>
              </a:rPr>
              <a:t>Libraries</a:t>
            </a:r>
            <a:r>
              <a:rPr lang="he-IL">
                <a:cs typeface="Times New Roman"/>
              </a:rPr>
              <a:t> </a:t>
            </a:r>
            <a:r>
              <a:rPr lang="he-IL" err="1">
                <a:cs typeface="Times New Roman"/>
              </a:rPr>
              <a:t>for</a:t>
            </a:r>
            <a:r>
              <a:rPr lang="he-IL">
                <a:cs typeface="Times New Roman"/>
              </a:rPr>
              <a:t> NLP -</a:t>
            </a:r>
            <a:r>
              <a:rPr lang="he-IL" err="1">
                <a:cs typeface="Times New Roman"/>
              </a:rPr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12C6F-250E-4BD0-9ADB-DBE8FCDF6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 lnSpcReduction="10000"/>
          </a:bodyPr>
          <a:lstStyle/>
          <a:p>
            <a:r>
              <a:rPr lang="he-IL" err="1">
                <a:ea typeface="+mn-lt"/>
                <a:cs typeface="+mn-lt"/>
              </a:rPr>
              <a:t>Scikit-learn</a:t>
            </a:r>
            <a:r>
              <a:rPr lang="he-IL">
                <a:ea typeface="+mn-lt"/>
                <a:cs typeface="+mn-lt"/>
              </a:rPr>
              <a:t>: </a:t>
            </a:r>
            <a:r>
              <a:rPr lang="he-IL" err="1">
                <a:ea typeface="+mn-lt"/>
                <a:cs typeface="+mn-lt"/>
              </a:rPr>
              <a:t>Machine</a:t>
            </a:r>
            <a:r>
              <a:rPr lang="he-IL">
                <a:ea typeface="+mn-lt"/>
                <a:cs typeface="+mn-lt"/>
              </a:rPr>
              <a:t> </a:t>
            </a:r>
            <a:r>
              <a:rPr lang="he-IL" err="1">
                <a:ea typeface="+mn-lt"/>
                <a:cs typeface="+mn-lt"/>
              </a:rPr>
              <a:t>learning</a:t>
            </a:r>
            <a:r>
              <a:rPr lang="he-IL">
                <a:ea typeface="+mn-lt"/>
                <a:cs typeface="+mn-lt"/>
              </a:rPr>
              <a:t> </a:t>
            </a:r>
            <a:r>
              <a:rPr lang="he-IL" err="1">
                <a:ea typeface="+mn-lt"/>
                <a:cs typeface="+mn-lt"/>
              </a:rPr>
              <a:t>in</a:t>
            </a:r>
            <a:r>
              <a:rPr lang="he-IL">
                <a:ea typeface="+mn-lt"/>
                <a:cs typeface="+mn-lt"/>
              </a:rPr>
              <a:t> </a:t>
            </a:r>
            <a:r>
              <a:rPr lang="he-IL" err="1">
                <a:ea typeface="+mn-lt"/>
                <a:cs typeface="+mn-lt"/>
              </a:rPr>
              <a:t>Python</a:t>
            </a:r>
            <a:endParaRPr lang="he-IL"/>
          </a:p>
          <a:p>
            <a:r>
              <a:rPr lang="he-IL" err="1">
                <a:ea typeface="+mn-lt"/>
                <a:cs typeface="+mn-lt"/>
              </a:rPr>
              <a:t>Natural</a:t>
            </a:r>
            <a:r>
              <a:rPr lang="he-IL">
                <a:ea typeface="+mn-lt"/>
                <a:cs typeface="+mn-lt"/>
              </a:rPr>
              <a:t> </a:t>
            </a:r>
            <a:r>
              <a:rPr lang="he-IL" err="1">
                <a:ea typeface="+mn-lt"/>
                <a:cs typeface="+mn-lt"/>
              </a:rPr>
              <a:t>Language</a:t>
            </a:r>
            <a:r>
              <a:rPr lang="he-IL">
                <a:ea typeface="+mn-lt"/>
                <a:cs typeface="+mn-lt"/>
              </a:rPr>
              <a:t> </a:t>
            </a:r>
            <a:r>
              <a:rPr lang="he-IL" err="1">
                <a:ea typeface="+mn-lt"/>
                <a:cs typeface="+mn-lt"/>
              </a:rPr>
              <a:t>Toolkit</a:t>
            </a:r>
            <a:r>
              <a:rPr lang="he-IL">
                <a:ea typeface="+mn-lt"/>
                <a:cs typeface="+mn-lt"/>
              </a:rPr>
              <a:t> (NLTK): </a:t>
            </a:r>
            <a:r>
              <a:rPr lang="he-IL" err="1">
                <a:ea typeface="+mn-lt"/>
                <a:cs typeface="+mn-lt"/>
              </a:rPr>
              <a:t>The</a:t>
            </a:r>
            <a:r>
              <a:rPr lang="he-IL">
                <a:ea typeface="+mn-lt"/>
                <a:cs typeface="+mn-lt"/>
              </a:rPr>
              <a:t> complete toolkit for all NLP techniques.</a:t>
            </a:r>
          </a:p>
          <a:p>
            <a:r>
              <a:rPr lang="he-IL" err="1">
                <a:ea typeface="+mn-lt"/>
                <a:cs typeface="+mn-lt"/>
              </a:rPr>
              <a:t>Pattern</a:t>
            </a:r>
            <a:r>
              <a:rPr lang="he-IL">
                <a:ea typeface="+mn-lt"/>
                <a:cs typeface="+mn-lt"/>
              </a:rPr>
              <a:t> – A web mining module for the with tools for NLP and machine learning.</a:t>
            </a:r>
          </a:p>
          <a:p>
            <a:r>
              <a:rPr lang="he-IL" err="1">
                <a:ea typeface="+mn-lt"/>
                <a:cs typeface="+mn-lt"/>
              </a:rPr>
              <a:t>TextBlob</a:t>
            </a:r>
            <a:r>
              <a:rPr lang="he-IL">
                <a:ea typeface="+mn-lt"/>
                <a:cs typeface="+mn-lt"/>
              </a:rPr>
              <a:t> – </a:t>
            </a:r>
            <a:r>
              <a:rPr lang="he-IL" err="1">
                <a:ea typeface="+mn-lt"/>
                <a:cs typeface="+mn-lt"/>
              </a:rPr>
              <a:t>Easy</a:t>
            </a:r>
            <a:r>
              <a:rPr lang="he-IL">
                <a:ea typeface="+mn-lt"/>
                <a:cs typeface="+mn-lt"/>
              </a:rPr>
              <a:t> </a:t>
            </a:r>
            <a:r>
              <a:rPr lang="he-IL" err="1">
                <a:ea typeface="+mn-lt"/>
                <a:cs typeface="+mn-lt"/>
              </a:rPr>
              <a:t>to</a:t>
            </a:r>
            <a:r>
              <a:rPr lang="he-IL">
                <a:ea typeface="+mn-lt"/>
                <a:cs typeface="+mn-lt"/>
              </a:rPr>
              <a:t> </a:t>
            </a:r>
            <a:r>
              <a:rPr lang="he-IL" err="1">
                <a:ea typeface="+mn-lt"/>
                <a:cs typeface="+mn-lt"/>
              </a:rPr>
              <a:t>use</a:t>
            </a:r>
            <a:r>
              <a:rPr lang="he-IL">
                <a:ea typeface="+mn-lt"/>
                <a:cs typeface="+mn-lt"/>
              </a:rPr>
              <a:t> nl p tools API, built on top of NLTK and Pattern.</a:t>
            </a:r>
          </a:p>
          <a:p>
            <a:r>
              <a:rPr lang="he-IL" err="1">
                <a:ea typeface="+mn-lt"/>
                <a:cs typeface="+mn-lt"/>
              </a:rPr>
              <a:t>spaCy</a:t>
            </a:r>
            <a:r>
              <a:rPr lang="he-IL">
                <a:ea typeface="+mn-lt"/>
                <a:cs typeface="+mn-lt"/>
              </a:rPr>
              <a:t> – </a:t>
            </a:r>
            <a:r>
              <a:rPr lang="he-IL" err="1">
                <a:ea typeface="+mn-lt"/>
                <a:cs typeface="+mn-lt"/>
              </a:rPr>
              <a:t>Industrial</a:t>
            </a:r>
            <a:r>
              <a:rPr lang="he-IL">
                <a:ea typeface="+mn-lt"/>
                <a:cs typeface="+mn-lt"/>
              </a:rPr>
              <a:t> </a:t>
            </a:r>
            <a:r>
              <a:rPr lang="he-IL" err="1">
                <a:ea typeface="+mn-lt"/>
                <a:cs typeface="+mn-lt"/>
              </a:rPr>
              <a:t>strength</a:t>
            </a:r>
            <a:r>
              <a:rPr lang="he-IL">
                <a:ea typeface="+mn-lt"/>
                <a:cs typeface="+mn-lt"/>
              </a:rPr>
              <a:t> N LP with Python and Cython.</a:t>
            </a:r>
          </a:p>
          <a:p>
            <a:r>
              <a:rPr lang="he-IL" err="1">
                <a:ea typeface="+mn-lt"/>
                <a:cs typeface="+mn-lt"/>
              </a:rPr>
              <a:t>Gensim</a:t>
            </a:r>
            <a:r>
              <a:rPr lang="he-IL">
                <a:ea typeface="+mn-lt"/>
                <a:cs typeface="+mn-lt"/>
              </a:rPr>
              <a:t> – </a:t>
            </a:r>
            <a:r>
              <a:rPr lang="he-IL" err="1">
                <a:ea typeface="+mn-lt"/>
                <a:cs typeface="+mn-lt"/>
              </a:rPr>
              <a:t>Topic</a:t>
            </a:r>
            <a:r>
              <a:rPr lang="he-IL">
                <a:ea typeface="+mn-lt"/>
                <a:cs typeface="+mn-lt"/>
              </a:rPr>
              <a:t> </a:t>
            </a:r>
            <a:r>
              <a:rPr lang="he-IL" err="1">
                <a:ea typeface="+mn-lt"/>
                <a:cs typeface="+mn-lt"/>
              </a:rPr>
              <a:t>Modelling</a:t>
            </a:r>
            <a:r>
              <a:rPr lang="he-IL">
                <a:ea typeface="+mn-lt"/>
                <a:cs typeface="+mn-lt"/>
              </a:rPr>
              <a:t> </a:t>
            </a:r>
            <a:r>
              <a:rPr lang="he-IL" err="1">
                <a:ea typeface="+mn-lt"/>
                <a:cs typeface="+mn-lt"/>
              </a:rPr>
              <a:t>for</a:t>
            </a:r>
            <a:r>
              <a:rPr lang="he-IL">
                <a:ea typeface="+mn-lt"/>
                <a:cs typeface="+mn-lt"/>
              </a:rPr>
              <a:t> Humans</a:t>
            </a:r>
            <a:endParaRPr lang="he-IL"/>
          </a:p>
          <a:p>
            <a:r>
              <a:rPr lang="he-IL" err="1">
                <a:ea typeface="+mn-lt"/>
                <a:cs typeface="+mn-lt"/>
              </a:rPr>
              <a:t>Stanford</a:t>
            </a:r>
            <a:r>
              <a:rPr lang="he-IL">
                <a:ea typeface="+mn-lt"/>
                <a:cs typeface="+mn-lt"/>
              </a:rPr>
              <a:t> </a:t>
            </a:r>
            <a:r>
              <a:rPr lang="he-IL" err="1">
                <a:ea typeface="+mn-lt"/>
                <a:cs typeface="+mn-lt"/>
              </a:rPr>
              <a:t>Core</a:t>
            </a:r>
            <a:r>
              <a:rPr lang="he-IL">
                <a:ea typeface="+mn-lt"/>
                <a:cs typeface="+mn-lt"/>
              </a:rPr>
              <a:t> NLP – NLP </a:t>
            </a:r>
            <a:r>
              <a:rPr lang="he-IL" err="1">
                <a:ea typeface="+mn-lt"/>
                <a:cs typeface="+mn-lt"/>
              </a:rPr>
              <a:t>services</a:t>
            </a:r>
            <a:r>
              <a:rPr lang="he-IL">
                <a:ea typeface="+mn-lt"/>
                <a:cs typeface="+mn-lt"/>
              </a:rPr>
              <a:t> </a:t>
            </a:r>
            <a:r>
              <a:rPr lang="he-IL" err="1">
                <a:ea typeface="+mn-lt"/>
                <a:cs typeface="+mn-lt"/>
              </a:rPr>
              <a:t>and</a:t>
            </a:r>
            <a:r>
              <a:rPr lang="he-IL">
                <a:ea typeface="+mn-lt"/>
                <a:cs typeface="+mn-lt"/>
              </a:rPr>
              <a:t> </a:t>
            </a:r>
            <a:r>
              <a:rPr lang="he-IL" err="1">
                <a:ea typeface="+mn-lt"/>
                <a:cs typeface="+mn-lt"/>
              </a:rPr>
              <a:t>packages</a:t>
            </a:r>
            <a:r>
              <a:rPr lang="he-IL">
                <a:ea typeface="+mn-lt"/>
                <a:cs typeface="+mn-lt"/>
              </a:rPr>
              <a:t> </a:t>
            </a:r>
            <a:r>
              <a:rPr lang="he-IL" err="1">
                <a:ea typeface="+mn-lt"/>
                <a:cs typeface="+mn-lt"/>
              </a:rPr>
              <a:t>by</a:t>
            </a:r>
            <a:r>
              <a:rPr lang="he-IL">
                <a:ea typeface="+mn-lt"/>
                <a:cs typeface="+mn-lt"/>
              </a:rPr>
              <a:t> </a:t>
            </a:r>
            <a:r>
              <a:rPr lang="he-IL" err="1">
                <a:ea typeface="+mn-lt"/>
                <a:cs typeface="+mn-lt"/>
              </a:rPr>
              <a:t>Stanford</a:t>
            </a:r>
            <a:r>
              <a:rPr lang="he-IL">
                <a:ea typeface="+mn-lt"/>
                <a:cs typeface="+mn-lt"/>
              </a:rPr>
              <a:t> NLP </a:t>
            </a:r>
            <a:r>
              <a:rPr lang="he-IL" err="1">
                <a:ea typeface="+mn-lt"/>
                <a:cs typeface="+mn-lt"/>
              </a:rPr>
              <a:t>Group</a:t>
            </a:r>
            <a:r>
              <a:rPr lang="he-IL">
                <a:ea typeface="+mn-lt"/>
                <a:cs typeface="+mn-lt"/>
              </a:rPr>
              <a:t>.</a:t>
            </a:r>
            <a:endParaRPr lang="he-IL"/>
          </a:p>
          <a:p>
            <a:endParaRPr lang="he-IL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86550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5F7A8-E286-47CF-9668-C6EC8BE38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cs typeface="Times New Roman"/>
              </a:rPr>
              <a:t>מקורות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986F7-5A2C-46E9-BD82-C8F715C53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>
                <a:ea typeface="+mn-lt"/>
                <a:cs typeface="+mn-lt"/>
                <a:hlinkClick r:id="rId2"/>
              </a:rPr>
              <a:t>https://www.analyticsvidhya.com/blog/2017/01/ultimate-guide-to-understand-implement-natural-language-processing-codes-in-python/</a:t>
            </a:r>
            <a:endParaRPr lang="he-IL">
              <a:cs typeface="Arial"/>
            </a:endParaRPr>
          </a:p>
          <a:p>
            <a:r>
              <a:rPr lang="he-IL">
                <a:ea typeface="+mn-lt"/>
                <a:cs typeface="+mn-lt"/>
                <a:hlinkClick r:id="rId3"/>
              </a:rPr>
              <a:t>https://www.analyticsvidhya.com/blog/2017/06/word-embeddings-count-word2veec/</a:t>
            </a:r>
          </a:p>
          <a:p>
            <a:r>
              <a:rPr lang="he-IL">
                <a:ea typeface="+mn-lt"/>
                <a:cs typeface="+mn-lt"/>
                <a:hlinkClick r:id="rId4"/>
              </a:rPr>
              <a:t>https://machinelearningmastery.com/what-are-word-embeddings/</a:t>
            </a:r>
          </a:p>
          <a:p>
            <a:r>
              <a:rPr lang="he-IL">
                <a:ea typeface="+mn-lt"/>
                <a:cs typeface="+mn-lt"/>
                <a:hlinkClick r:id="rId5"/>
              </a:rPr>
              <a:t>https://www.kaggle.com/pierremegret/gensim-word2vec-tutorial</a:t>
            </a:r>
          </a:p>
          <a:p>
            <a:r>
              <a:rPr lang="en-US">
                <a:ea typeface="+mn-lt"/>
                <a:cs typeface="+mn-lt"/>
                <a:hlinkClick r:id="rId6"/>
              </a:rPr>
              <a:t>https://towardsdatascience.com/machine-learning-word-embedding-sentiment-classification-using-keras-b83c28087456</a:t>
            </a:r>
            <a:endParaRPr lang="he-IL">
              <a:ea typeface="+mn-lt"/>
              <a:cs typeface="+mn-lt"/>
            </a:endParaRPr>
          </a:p>
          <a:p>
            <a:endParaRPr lang="he-IL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6063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8690A9-08CC-49B6-97D1-49F8C9AAA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he-IL">
                <a:solidFill>
                  <a:srgbClr val="FFFFFF"/>
                </a:solidFill>
                <a:cs typeface="Times New Roman"/>
              </a:rPr>
              <a:t>ניתוח סמנטי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EFD44F6-1DB2-43B9-B8A2-CDA0788B7E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370545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38771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B2DA592-25D6-4670-ACF0-90C25F1B8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ea typeface="+mj-lt"/>
                <a:cs typeface="+mj-lt"/>
              </a:rPr>
              <a:t>Latent Semantic Analysis </a:t>
            </a:r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C164138-2A4E-4464-BDE7-0EDDE7F2C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>
                <a:ea typeface="+mn-lt"/>
                <a:cs typeface="+mn-lt"/>
              </a:rPr>
              <a:t>שיטת כריית טקסט לצורך סיכום הטקסט וחלוקתו לנושאים (unsupervised)</a:t>
            </a:r>
          </a:p>
          <a:p>
            <a:r>
              <a:rPr lang="he-IL">
                <a:ea typeface="+mn-lt"/>
                <a:cs typeface="+mn-lt"/>
              </a:rPr>
              <a:t>השיטה מבוססת על מציאת מילים משותפות לצורך מציאת "נושאים נסתרים"</a:t>
            </a:r>
            <a:endParaRPr lang="he-IL" dirty="0">
              <a:ea typeface="+mn-lt"/>
              <a:cs typeface="+mn-lt"/>
            </a:endParaRPr>
          </a:p>
          <a:p>
            <a:r>
              <a:rPr lang="he-IL">
                <a:ea typeface="+mn-lt"/>
                <a:cs typeface="+mn-lt"/>
              </a:rPr>
              <a:t>כל נושא מיוצג לבסוף ע"י מילים המרכיבות אותו </a:t>
            </a:r>
            <a:endParaRPr lang="he-IL" dirty="0">
              <a:ea typeface="+mn-lt"/>
              <a:cs typeface="+mn-lt"/>
            </a:endParaRPr>
          </a:p>
          <a:p>
            <a:r>
              <a:rPr lang="he-IL">
                <a:ea typeface="+mn-lt"/>
                <a:cs typeface="+mn-lt"/>
              </a:rPr>
              <a:t>משמש למטרות שונות:</a:t>
            </a:r>
          </a:p>
          <a:p>
            <a:pPr lvl="1"/>
            <a:r>
              <a:rPr lang="he-IL">
                <a:ea typeface="+mn-lt"/>
                <a:cs typeface="+mn-lt"/>
              </a:rPr>
              <a:t>Cluster על טקסט</a:t>
            </a:r>
          </a:p>
          <a:p>
            <a:pPr lvl="1"/>
            <a:r>
              <a:rPr lang="he-IL">
                <a:ea typeface="+mn-lt"/>
                <a:cs typeface="+mn-lt"/>
              </a:rPr>
              <a:t>ארגון של מידע לצורך אחזור </a:t>
            </a:r>
          </a:p>
          <a:p>
            <a:pPr lvl="1"/>
            <a:r>
              <a:rPr lang="he-IL">
                <a:cs typeface="Calibri"/>
              </a:rPr>
              <a:t>בניית מערכת ממליצה לחומרי קריאה</a:t>
            </a:r>
            <a:endParaRPr lang="he-IL" dirty="0">
              <a:cs typeface="Calibri"/>
            </a:endParaRPr>
          </a:p>
          <a:p>
            <a:pPr lvl="1"/>
            <a:r>
              <a:rPr lang="he-IL">
                <a:cs typeface="Calibri"/>
              </a:rPr>
              <a:t>מיפוי טקסט (לדוג' לצורך סינון קו"ח)</a:t>
            </a:r>
            <a:endParaRPr lang="he-IL" dirty="0">
              <a:cs typeface="Calibri"/>
            </a:endParaRPr>
          </a:p>
          <a:p>
            <a:endParaRPr lang="he-IL" dirty="0">
              <a:cs typeface="Calibri"/>
            </a:endParaRPr>
          </a:p>
          <a:p>
            <a:pPr lvl="1"/>
            <a:endParaRPr lang="he-IL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52632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B2DA592-25D6-4670-ACF0-90C25F1B8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ea typeface="+mj-lt"/>
                <a:cs typeface="+mj-lt"/>
              </a:rPr>
              <a:t>Latent Semantic Analysis </a:t>
            </a:r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C164138-2A4E-4464-BDE7-0EDDE7F2C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endParaRPr lang="he-IL" dirty="0">
              <a:cs typeface="Calibri"/>
            </a:endParaRPr>
          </a:p>
          <a:p>
            <a:endParaRPr lang="he-IL" dirty="0">
              <a:cs typeface="Calibri"/>
            </a:endParaRPr>
          </a:p>
          <a:p>
            <a:pPr lvl="1"/>
            <a:endParaRPr lang="he-IL" dirty="0">
              <a:cs typeface="Calibri"/>
            </a:endParaRPr>
          </a:p>
        </p:txBody>
      </p:sp>
      <p:pic>
        <p:nvPicPr>
          <p:cNvPr id="4" name="תמונה 4" descr="תמונה שמכילה טקסט&#10;&#10;תיאור שנוצר ברמת מהימנות גבוהה מאוד">
            <a:extLst>
              <a:ext uri="{FF2B5EF4-FFF2-40B4-BE49-F238E27FC236}">
                <a16:creationId xmlns:a16="http://schemas.microsoft.com/office/drawing/2014/main" id="{5542BE61-EF87-451C-8DAC-799432DAF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323" y="1691156"/>
            <a:ext cx="9720728" cy="437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557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B2DA592-25D6-4670-ACF0-90C25F1B8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ea typeface="+mj-lt"/>
                <a:cs typeface="+mj-lt"/>
              </a:rPr>
              <a:t>Comparison Between Text Classification and topic modeling</a:t>
            </a:r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C164138-2A4E-4464-BDE7-0EDDE7F2C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endParaRPr lang="he-IL" dirty="0">
              <a:cs typeface="Calibri"/>
            </a:endParaRPr>
          </a:p>
          <a:p>
            <a:endParaRPr lang="he-IL" dirty="0">
              <a:cs typeface="Calibri"/>
            </a:endParaRPr>
          </a:p>
          <a:p>
            <a:pPr lvl="1"/>
            <a:endParaRPr lang="he-IL" dirty="0">
              <a:cs typeface="Calibri"/>
            </a:endParaRPr>
          </a:p>
        </p:txBody>
      </p:sp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5F010DDC-7408-4F8F-BFCC-20F9063605B7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 anchor="t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>
                <a:cs typeface="Calibri"/>
              </a:rPr>
              <a:t>סיווג טקסט מצריך למידה מדוגמאות, וחלוקה מראש לנושאים</a:t>
            </a:r>
          </a:p>
          <a:p>
            <a:r>
              <a:rPr lang="he-IL">
                <a:cs typeface="Calibri"/>
              </a:rPr>
              <a:t>Topic Modeling עושה שימוש ב- unsupervised learning , ניתן לקבל חלוקות שונות (מס' קבוצות)</a:t>
            </a:r>
            <a:endParaRPr lang="he-IL" dirty="0">
              <a:cs typeface="Calibri"/>
            </a:endParaRPr>
          </a:p>
        </p:txBody>
      </p:sp>
      <p:pic>
        <p:nvPicPr>
          <p:cNvPr id="7" name="תמונה 7">
            <a:extLst>
              <a:ext uri="{FF2B5EF4-FFF2-40B4-BE49-F238E27FC236}">
                <a16:creationId xmlns:a16="http://schemas.microsoft.com/office/drawing/2014/main" id="{E7DFC1BD-F1AF-449F-BA71-866069042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841" y="3356418"/>
            <a:ext cx="8436901" cy="338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5083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8365477-DE38-4B74-A520-F1F5C0899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cs typeface="Times New Roman"/>
              </a:rPr>
              <a:t>LSA Model</a:t>
            </a:r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50DE0D3-81A5-4B6E-8887-0C436E672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>
                <a:cs typeface="Arial"/>
              </a:rPr>
              <a:t>עושה שימוש ב-bag of words</a:t>
            </a:r>
          </a:p>
          <a:p>
            <a:r>
              <a:rPr lang="he-IL">
                <a:ea typeface="+mn-lt"/>
                <a:cs typeface="+mn-lt"/>
              </a:rPr>
              <a:t>term-document matrix - occurrence of terms in a document</a:t>
            </a:r>
          </a:p>
          <a:p>
            <a:r>
              <a:rPr lang="he-IL">
                <a:cs typeface="Calibri"/>
              </a:rPr>
              <a:t>מבוצע פירוק של מטריצה המייצגת מונחים המופיעים בכל מסמך באמצעות </a:t>
            </a:r>
            <a:endParaRPr lang="he-IL" dirty="0">
              <a:cs typeface="Calibri"/>
            </a:endParaRPr>
          </a:p>
          <a:p>
            <a:r>
              <a:rPr lang="he-IL">
                <a:ea typeface="+mn-lt"/>
                <a:cs typeface="+mn-lt"/>
              </a:rPr>
              <a:t>Singular Value Decomposition - SVD</a:t>
            </a:r>
            <a:endParaRPr lang="he-IL" dirty="0">
              <a:cs typeface="Calibri"/>
            </a:endParaRPr>
          </a:p>
          <a:p>
            <a:endParaRPr lang="he-IL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734422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434C4E9-57AA-4159-9CF5-90D80E70B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ea typeface="+mj-lt"/>
                <a:cs typeface="+mj-lt"/>
              </a:rPr>
              <a:t>Singular Value Decomposition - SVD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B1ED9B1-5762-41EA-B60B-DBAD4DDB5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>
                <a:cs typeface="Arial"/>
              </a:rPr>
              <a:t>שיטה להורדת מימד (מ-m ל-n)</a:t>
            </a:r>
            <a:endParaRPr lang="he-IL" dirty="0">
              <a:cs typeface="Arial"/>
            </a:endParaRPr>
          </a:p>
          <a:p>
            <a:r>
              <a:rPr lang="he-IL">
                <a:cs typeface="Arial"/>
              </a:rPr>
              <a:t>הפירוק מבוצע מס' רב של פעמים ונבחרת כמות הנושאים המייצגת את המידע בצורה השלמה </a:t>
            </a:r>
            <a:r>
              <a:rPr lang="he-IL" dirty="0">
                <a:cs typeface="Arial"/>
              </a:rPr>
              <a:t>ביותר</a:t>
            </a:r>
            <a:endParaRPr lang="he-IL"/>
          </a:p>
        </p:txBody>
      </p:sp>
      <p:pic>
        <p:nvPicPr>
          <p:cNvPr id="4" name="תמונה 4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1B1567B8-A213-4EB9-AAF0-6E3C1F77E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75" y="3114546"/>
            <a:ext cx="10552794" cy="335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1293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DC7849D-C201-4640-B5A7-7E0AF3CA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cs typeface="Times New Roman"/>
              </a:rPr>
              <a:t>דוגמה</a:t>
            </a:r>
            <a:endParaRPr lang="he-IL"/>
          </a:p>
        </p:txBody>
      </p:sp>
      <p:pic>
        <p:nvPicPr>
          <p:cNvPr id="4" name="תמונה 4" descr="תמונה שמכילה מקורה, אדם, ישיבה, חלון&#10;&#10;תיאור שנוצר ברמת מהימנות גבוהה מאוד">
            <a:extLst>
              <a:ext uri="{FF2B5EF4-FFF2-40B4-BE49-F238E27FC236}">
                <a16:creationId xmlns:a16="http://schemas.microsoft.com/office/drawing/2014/main" id="{F3178FF0-EFD7-4474-B069-9B1924BC0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10" y="2581047"/>
            <a:ext cx="2080592" cy="2714474"/>
          </a:xfrm>
          <a:prstGeom prst="rect">
            <a:avLst/>
          </a:prstGeom>
        </p:spPr>
      </p:pic>
      <p:pic>
        <p:nvPicPr>
          <p:cNvPr id="6" name="תמונה 6">
            <a:extLst>
              <a:ext uri="{FF2B5EF4-FFF2-40B4-BE49-F238E27FC236}">
                <a16:creationId xmlns:a16="http://schemas.microsoft.com/office/drawing/2014/main" id="{37F52D20-3FE0-4524-BDA1-097486FD6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616" y="2584975"/>
            <a:ext cx="2080808" cy="2709030"/>
          </a:xfrm>
          <a:prstGeom prst="rect">
            <a:avLst/>
          </a:prstGeom>
        </p:spPr>
      </p:pic>
      <p:pic>
        <p:nvPicPr>
          <p:cNvPr id="8" name="תמונה 8">
            <a:extLst>
              <a:ext uri="{FF2B5EF4-FFF2-40B4-BE49-F238E27FC236}">
                <a16:creationId xmlns:a16="http://schemas.microsoft.com/office/drawing/2014/main" id="{F229EE41-7622-451D-A8AB-990D5E0ED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3341" y="2584975"/>
            <a:ext cx="2090769" cy="2723971"/>
          </a:xfrm>
          <a:prstGeom prst="rect">
            <a:avLst/>
          </a:prstGeom>
        </p:spPr>
      </p:pic>
      <p:pic>
        <p:nvPicPr>
          <p:cNvPr id="10" name="תמונה 10">
            <a:extLst>
              <a:ext uri="{FF2B5EF4-FFF2-40B4-BE49-F238E27FC236}">
                <a16:creationId xmlns:a16="http://schemas.microsoft.com/office/drawing/2014/main" id="{85FADA2F-0711-4AEC-B83F-045ABF1E2E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8753" y="2584975"/>
            <a:ext cx="2095750" cy="2728951"/>
          </a:xfrm>
          <a:prstGeom prst="rect">
            <a:avLst/>
          </a:prstGeom>
        </p:spPr>
      </p:pic>
      <p:pic>
        <p:nvPicPr>
          <p:cNvPr id="12" name="תמונה 12" descr="תמונה שמכילה אדם, מקורה, ישיבה, איש&#10;&#10;תיאור שנוצר ברמת מהימנות גבוהה מאוד">
            <a:extLst>
              <a:ext uri="{FF2B5EF4-FFF2-40B4-BE49-F238E27FC236}">
                <a16:creationId xmlns:a16="http://schemas.microsoft.com/office/drawing/2014/main" id="{3AAFF805-3DA6-4FEE-ADEE-ADA0334AD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9145" y="2579995"/>
            <a:ext cx="2095750" cy="2733932"/>
          </a:xfrm>
          <a:prstGeom prst="rect">
            <a:avLst/>
          </a:prstGeom>
        </p:spPr>
      </p:pic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84297D91-5B91-404F-85E5-9AE68052F9EC}"/>
              </a:ext>
            </a:extLst>
          </p:cNvPr>
          <p:cNvSpPr txBox="1"/>
          <p:nvPr/>
        </p:nvSpPr>
        <p:spPr>
          <a:xfrm>
            <a:off x="564165" y="1506014"/>
            <a:ext cx="184394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e-IL" dirty="0">
                <a:cs typeface="Arial"/>
              </a:rPr>
              <a:t>תמונה מקורית - </a:t>
            </a:r>
            <a:r>
              <a:rPr lang="he-IL">
                <a:cs typeface="Arial"/>
              </a:rPr>
              <a:t>מיוצגת ע"י 400 ווקטורים יחודיים </a:t>
            </a:r>
            <a:endParaRPr lang="he-IL"/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AE7431EB-AC61-44C8-8848-6CAD4AA13F7B}"/>
              </a:ext>
            </a:extLst>
          </p:cNvPr>
          <p:cNvSpPr txBox="1"/>
          <p:nvPr/>
        </p:nvSpPr>
        <p:spPr>
          <a:xfrm>
            <a:off x="2897494" y="1827852"/>
            <a:ext cx="178714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e-IL">
                <a:cs typeface="Arial"/>
              </a:rPr>
              <a:t>ייצוג עם ווקטור סינגולרי ראשון</a:t>
            </a:r>
            <a:endParaRPr lang="he-IL"/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8D4E64CF-1963-49C5-A478-2E68D4D725FB}"/>
              </a:ext>
            </a:extLst>
          </p:cNvPr>
          <p:cNvSpPr txBox="1"/>
          <p:nvPr/>
        </p:nvSpPr>
        <p:spPr>
          <a:xfrm>
            <a:off x="5263953" y="1827851"/>
            <a:ext cx="178714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e-IL">
                <a:cs typeface="Arial"/>
              </a:rPr>
              <a:t>שני ווקטורים ראשונים</a:t>
            </a:r>
            <a:endParaRPr lang="he-IL"/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D69BEEF1-F5D5-4A18-A6E9-023B893440E9}"/>
              </a:ext>
            </a:extLst>
          </p:cNvPr>
          <p:cNvSpPr txBox="1"/>
          <p:nvPr/>
        </p:nvSpPr>
        <p:spPr>
          <a:xfrm>
            <a:off x="7729803" y="1969838"/>
            <a:ext cx="17871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e-IL">
                <a:cs typeface="Arial"/>
              </a:rPr>
              <a:t>עשר וקטורים</a:t>
            </a:r>
            <a:endParaRPr lang="he-IL"/>
          </a:p>
        </p:txBody>
      </p: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C9932EF4-5BA0-4FD4-9698-D88BF21A9E3B}"/>
              </a:ext>
            </a:extLst>
          </p:cNvPr>
          <p:cNvSpPr txBox="1"/>
          <p:nvPr/>
        </p:nvSpPr>
        <p:spPr>
          <a:xfrm>
            <a:off x="10512759" y="1922508"/>
            <a:ext cx="17871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e-IL">
                <a:cs typeface="Arial"/>
              </a:rPr>
              <a:t>50 ווקטורים</a:t>
            </a:r>
            <a:endParaRPr lang="he-IL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207805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911ECFF-E859-4F70-BA7A-8162126F6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ea typeface="+mj-lt"/>
                <a:cs typeface="+mj-lt"/>
              </a:rPr>
              <a:t>Determining optimum number of topics</a:t>
            </a:r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CA216EC-2F87-415C-A719-E27619015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>
                <a:ea typeface="+mn-lt"/>
                <a:cs typeface="+mn-lt"/>
              </a:rPr>
              <a:t>Topic coherence - מדידה של הסבירות של מילים להופיע ביחד</a:t>
            </a:r>
          </a:p>
          <a:p>
            <a:r>
              <a:rPr lang="he-IL">
                <a:ea typeface="+mn-lt"/>
                <a:cs typeface="+mn-lt"/>
              </a:rPr>
              <a:t>מבוצע על המילים המופיעות בתדירות גבוהה בנושא</a:t>
            </a:r>
            <a:endParaRPr lang="he-IL" dirty="0">
              <a:ea typeface="+mn-lt"/>
              <a:cs typeface="+mn-lt"/>
            </a:endParaRPr>
          </a:p>
          <a:p>
            <a:r>
              <a:rPr lang="he-IL">
                <a:ea typeface="+mn-lt"/>
                <a:cs typeface="+mn-lt"/>
              </a:rPr>
              <a:t>ככל שההסתברות להופעת מילים בנושא גבוהה יותר כך הציון יהיה גבוה יותר (ציון מקסימאלי 0)</a:t>
            </a:r>
            <a:endParaRPr lang="he-IL" dirty="0">
              <a:ea typeface="+mn-lt"/>
              <a:cs typeface="+mn-lt"/>
            </a:endParaRPr>
          </a:p>
          <a:p>
            <a:endParaRPr lang="he-IL" dirty="0">
              <a:ea typeface="+mn-lt"/>
              <a:cs typeface="+mn-lt"/>
            </a:endParaRPr>
          </a:p>
        </p:txBody>
      </p:sp>
      <p:pic>
        <p:nvPicPr>
          <p:cNvPr id="4" name="תמונה 4" descr="תמונה שמכילה אובייקט&#10;&#10;תיאור שנוצר ברמת מהימנות גבוהה">
            <a:extLst>
              <a:ext uri="{FF2B5EF4-FFF2-40B4-BE49-F238E27FC236}">
                <a16:creationId xmlns:a16="http://schemas.microsoft.com/office/drawing/2014/main" id="{3D5351B4-D3A4-4997-A2D3-99CC0E07D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386" y="4038971"/>
            <a:ext cx="5931568" cy="184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994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B2DA592-25D6-4670-ACF0-90C25F1B8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ea typeface="+mj-lt"/>
                <a:cs typeface="+mj-lt"/>
              </a:rPr>
              <a:t>Latent Semantic Analysis </a:t>
            </a:r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C164138-2A4E-4464-BDE7-0EDDE7F2C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 dirty="0">
                <a:ea typeface="+mn-lt"/>
                <a:cs typeface="+mn-lt"/>
                <a:hlinkClick r:id="rId2"/>
              </a:rPr>
              <a:t>https://www.datacamp.com/community/tutorials/discovering-hidden-topics-python</a:t>
            </a:r>
            <a:endParaRPr lang="he-IL">
              <a:ea typeface="+mn-lt"/>
              <a:cs typeface="+mn-lt"/>
            </a:endParaRPr>
          </a:p>
          <a:p>
            <a:r>
              <a:rPr lang="he-IL" dirty="0">
                <a:ea typeface="+mn-lt"/>
                <a:cs typeface="+mn-lt"/>
                <a:hlinkClick r:id="rId3"/>
              </a:rPr>
              <a:t>https://www.analyticsvidhya.com/blog/2018/10/stepwise-guide-topic-modeling-latent-semantic-analysis/</a:t>
            </a:r>
            <a:endParaRPr lang="he-IL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65366523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מסך רחב</PresentationFormat>
  <Slides>97</Slides>
  <Notes>0</Notes>
  <HiddenSlides>14</HiddenSlides>
  <ScaleCrop>false</ScaleCrop>
  <HeadingPairs>
    <vt:vector size="4" baseType="variant"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97</vt:i4>
      </vt:variant>
    </vt:vector>
  </HeadingPairs>
  <TitlesOfParts>
    <vt:vector size="98" baseType="lpstr">
      <vt:lpstr>ערכת נושא Office</vt:lpstr>
      <vt:lpstr>רקע ל-NLP</vt:lpstr>
      <vt:lpstr>תוכן עניינים</vt:lpstr>
      <vt:lpstr>הקדמה</vt:lpstr>
      <vt:lpstr>הקדמה</vt:lpstr>
      <vt:lpstr>למה NLP מורכב?</vt:lpstr>
      <vt:lpstr>ניתוח סמנטי ותחבירי - Syntactic &amp; Semantic Analysis </vt:lpstr>
      <vt:lpstr>Colorless green ideas sleep furiously</vt:lpstr>
      <vt:lpstr>ניתוח תחבירי</vt:lpstr>
      <vt:lpstr>ניתוח סמנטי</vt:lpstr>
      <vt:lpstr>סוגי הבעיות ב-NLP</vt:lpstr>
      <vt:lpstr>NLP &amp; Deep Learning </vt:lpstr>
      <vt:lpstr>תהליך העבודה בפרויקט NLP</vt:lpstr>
      <vt:lpstr>תוכן עניינים</vt:lpstr>
      <vt:lpstr>תוכן עניינים</vt:lpstr>
      <vt:lpstr>תוכן עניינים</vt:lpstr>
      <vt:lpstr>תוכן עניינים</vt:lpstr>
      <vt:lpstr>תוכן עניינים</vt:lpstr>
      <vt:lpstr>Pipeline of NLP project </vt:lpstr>
      <vt:lpstr>Noise Removal</vt:lpstr>
      <vt:lpstr>Noise Removal </vt:lpstr>
      <vt:lpstr>Lexicon Normalization</vt:lpstr>
      <vt:lpstr>Stemming </vt:lpstr>
      <vt:lpstr>Stemming </vt:lpstr>
      <vt:lpstr>Lemmatization </vt:lpstr>
      <vt:lpstr>Lemmatization </vt:lpstr>
      <vt:lpstr>Stemming vs Lemmatization </vt:lpstr>
      <vt:lpstr>Stemming vs Lemmatization </vt:lpstr>
      <vt:lpstr>Object Standartization</vt:lpstr>
      <vt:lpstr>Tokenize Word / Sentences </vt:lpstr>
      <vt:lpstr>Tokenize Word / Sentences </vt:lpstr>
      <vt:lpstr>Difference Between Split and word_tokenize</vt:lpstr>
      <vt:lpstr> Lexicon Normalization and Object Standardization - Python Implementaion</vt:lpstr>
      <vt:lpstr>Text parsing and Exploratory Data Analysis</vt:lpstr>
      <vt:lpstr>Syntactic Parsing - Dependency Trees</vt:lpstr>
      <vt:lpstr>Syntactic Parsing  - Part of speech tagging</vt:lpstr>
      <vt:lpstr>Syntactic Parsing  - Part of speech tagging</vt:lpstr>
      <vt:lpstr>Syntactic Parsing - Named Entity Recognition</vt:lpstr>
      <vt:lpstr>Syntactic Parsing - Named Entity Recognition</vt:lpstr>
      <vt:lpstr>Syntactic Parsing - Topic Modeling </vt:lpstr>
      <vt:lpstr>Syntactic Parsing -  N-Grams as Features</vt:lpstr>
      <vt:lpstr>Text parsing and Exploratory Data Analysis   - Python Implantation</vt:lpstr>
      <vt:lpstr>Word Embedding - text vectors</vt:lpstr>
      <vt:lpstr>One-hot vector</vt:lpstr>
      <vt:lpstr>מצגת של PowerPoint‏</vt:lpstr>
      <vt:lpstr>מצגת של PowerPoint‏</vt:lpstr>
      <vt:lpstr>Count Vector</vt:lpstr>
      <vt:lpstr>TF-IDF</vt:lpstr>
      <vt:lpstr>TF-IDF</vt:lpstr>
      <vt:lpstr>TF-IDF</vt:lpstr>
      <vt:lpstr>Co-Occurrence Matrix with a fixed context window</vt:lpstr>
      <vt:lpstr>Co-Occurrence Matrix with a fixed context window </vt:lpstr>
      <vt:lpstr>Prediction based methods</vt:lpstr>
      <vt:lpstr>Applications of frequency based methods</vt:lpstr>
      <vt:lpstr>Continuous Bag of Words (CBOW) Vs Skip-gram model</vt:lpstr>
      <vt:lpstr>WordToVec</vt:lpstr>
      <vt:lpstr>Feature Engineering Python Implementation</vt:lpstr>
      <vt:lpstr>Word Embedding Python Implementation</vt:lpstr>
      <vt:lpstr>תובנות מתרגיל 3</vt:lpstr>
      <vt:lpstr>מבוא קצר ל- Deep Learning</vt:lpstr>
      <vt:lpstr>מבוא קצר ל- Deep Learning</vt:lpstr>
      <vt:lpstr>מבוא קצר ל- Deep Learning</vt:lpstr>
      <vt:lpstr>Data representations for neural networks</vt:lpstr>
      <vt:lpstr>Anatomy of a neural network</vt:lpstr>
      <vt:lpstr>דגשים לבניית רשת ניורונים</vt:lpstr>
      <vt:lpstr>מצגת של PowerPoint‏</vt:lpstr>
      <vt:lpstr>מצגת של PowerPoint‏</vt:lpstr>
      <vt:lpstr>Study Case – NLP Classifier</vt:lpstr>
      <vt:lpstr>Study Case – NLP Classifier</vt:lpstr>
      <vt:lpstr>Embedding Layer</vt:lpstr>
      <vt:lpstr>Embedding Layer </vt:lpstr>
      <vt:lpstr>Long short-term memory </vt:lpstr>
      <vt:lpstr>LSTM</vt:lpstr>
      <vt:lpstr>LSTM</vt:lpstr>
      <vt:lpstr>LSTM</vt:lpstr>
      <vt:lpstr>LSTM</vt:lpstr>
      <vt:lpstr>Fully Connected - Dense </vt:lpstr>
      <vt:lpstr>Fully Connected - Dense </vt:lpstr>
      <vt:lpstr>Relu</vt:lpstr>
      <vt:lpstr>Dropout</vt:lpstr>
      <vt:lpstr>Output Layer</vt:lpstr>
      <vt:lpstr>Output Layer</vt:lpstr>
      <vt:lpstr>Summary</vt:lpstr>
      <vt:lpstr>Plot Loss &amp; Val_loss </vt:lpstr>
      <vt:lpstr>פרמטרים</vt:lpstr>
      <vt:lpstr>Deep Learning</vt:lpstr>
      <vt:lpstr>תובנות מתרגיל 4</vt:lpstr>
      <vt:lpstr>הערות לגבי שפות שאינם קיימות ב-nltk או ב-Spacy</vt:lpstr>
      <vt:lpstr>Important Libraries for NLP -python</vt:lpstr>
      <vt:lpstr>מקורות</vt:lpstr>
      <vt:lpstr>Latent Semantic Analysis </vt:lpstr>
      <vt:lpstr>Latent Semantic Analysis </vt:lpstr>
      <vt:lpstr>Comparison Between Text Classification and topic modeling</vt:lpstr>
      <vt:lpstr>LSA Model</vt:lpstr>
      <vt:lpstr>Singular Value Decomposition - SVD</vt:lpstr>
      <vt:lpstr>דוגמה</vt:lpstr>
      <vt:lpstr>Determining optimum number of topics</vt:lpstr>
      <vt:lpstr>Latent Semantic Analysis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,v</dc:title>
  <dc:creator/>
  <cp:revision>2497</cp:revision>
  <dcterms:created xsi:type="dcterms:W3CDTF">2012-09-06T21:35:36Z</dcterms:created>
  <dcterms:modified xsi:type="dcterms:W3CDTF">2019-07-28T10:51:37Z</dcterms:modified>
</cp:coreProperties>
</file>